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4" r:id="rId5"/>
    <p:sldId id="282" r:id="rId6"/>
    <p:sldId id="259" r:id="rId7"/>
    <p:sldId id="315" r:id="rId8"/>
    <p:sldId id="288" r:id="rId9"/>
    <p:sldId id="295" r:id="rId10"/>
    <p:sldId id="296" r:id="rId11"/>
    <p:sldId id="298" r:id="rId12"/>
    <p:sldId id="299" r:id="rId13"/>
    <p:sldId id="300" r:id="rId14"/>
    <p:sldId id="297" r:id="rId15"/>
    <p:sldId id="260" r:id="rId16"/>
    <p:sldId id="270" r:id="rId17"/>
    <p:sldId id="286" r:id="rId18"/>
    <p:sldId id="285" r:id="rId19"/>
    <p:sldId id="271" r:id="rId20"/>
    <p:sldId id="274" r:id="rId21"/>
    <p:sldId id="275" r:id="rId22"/>
    <p:sldId id="306" r:id="rId23"/>
    <p:sldId id="276" r:id="rId24"/>
    <p:sldId id="277" r:id="rId25"/>
    <p:sldId id="279" r:id="rId26"/>
    <p:sldId id="283" r:id="rId27"/>
    <p:sldId id="284" r:id="rId28"/>
    <p:sldId id="287" r:id="rId29"/>
    <p:sldId id="316" r:id="rId30"/>
    <p:sldId id="273" r:id="rId31"/>
    <p:sldId id="280" r:id="rId32"/>
    <p:sldId id="281" r:id="rId33"/>
    <p:sldId id="272" r:id="rId34"/>
    <p:sldId id="292" r:id="rId35"/>
    <p:sldId id="293" r:id="rId36"/>
    <p:sldId id="261" r:id="rId37"/>
    <p:sldId id="317" r:id="rId38"/>
    <p:sldId id="318" r:id="rId39"/>
    <p:sldId id="262" r:id="rId40"/>
    <p:sldId id="263" r:id="rId41"/>
    <p:sldId id="264" r:id="rId42"/>
    <p:sldId id="301" r:id="rId43"/>
    <p:sldId id="302" r:id="rId44"/>
    <p:sldId id="303" r:id="rId45"/>
    <p:sldId id="304" r:id="rId46"/>
    <p:sldId id="308" r:id="rId47"/>
    <p:sldId id="305" r:id="rId48"/>
    <p:sldId id="307" r:id="rId49"/>
    <p:sldId id="309" r:id="rId50"/>
    <p:sldId id="310" r:id="rId51"/>
    <p:sldId id="267" r:id="rId52"/>
    <p:sldId id="265" r:id="rId53"/>
    <p:sldId id="266" r:id="rId54"/>
    <p:sldId id="312" r:id="rId55"/>
    <p:sldId id="311" r:id="rId56"/>
    <p:sldId id="313" r:id="rId57"/>
    <p:sldId id="314" r:id="rId58"/>
    <p:sldId id="322" r:id="rId59"/>
    <p:sldId id="321" r:id="rId60"/>
    <p:sldId id="320" r:id="rId61"/>
    <p:sldId id="319" r:id="rId62"/>
    <p:sldId id="268" r:id="rId63"/>
    <p:sldId id="269"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ata-flair.training/blogs/apache-spark-rdd-tutoria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ata-flair.training/blogs/apache-spark-cluster-managers-tutorial/"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data-flair.training/blogs/hadoop-mapreduce-tutoria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data-flair.training/blogs/why-you-should-learn-scala-introductory-tutorial/"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data-flair.training/blogs/apache-spark-in-memory-computing/" TargetMode="External"/><Relationship Id="rId2" Type="http://schemas.openxmlformats.org/officeDocument/2006/relationships/hyperlink" Target="http://data-flair.training/blogs/apache-spark-tutorial/"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ata-flair.training/blogs/dag-in-apache-spark/" TargetMode="External"/><Relationship Id="rId2" Type="http://schemas.openxmlformats.org/officeDocument/2006/relationships/hyperlink" Target="https://data-flair.training/blogs/create-rdds-in-apache-spark/"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data-flair.training/blogs/comprehensive-hdfs-guide-introduction-architecture-data-read-write-tutoria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data-flair.training/blogs/r-programming-tutorial/" TargetMode="External"/><Relationship Id="rId3" Type="http://schemas.openxmlformats.org/officeDocument/2006/relationships/hyperlink" Target="https://data-flair.training/blogs/apache-hive-tutorial/" TargetMode="External"/><Relationship Id="rId7" Type="http://schemas.openxmlformats.org/officeDocument/2006/relationships/hyperlink" Target="https://data-flair.training/blogs/python-tutorial-for-beginners/" TargetMode="External"/><Relationship Id="rId2" Type="http://schemas.openxmlformats.org/officeDocument/2006/relationships/hyperlink" Target="http://data-flair.training/blogs/hbase-tutorial-beginners-guide/" TargetMode="External"/><Relationship Id="rId1" Type="http://schemas.openxmlformats.org/officeDocument/2006/relationships/slideLayout" Target="../slideLayouts/slideLayout7.xml"/><Relationship Id="rId6" Type="http://schemas.openxmlformats.org/officeDocument/2006/relationships/hyperlink" Target="http://data-flair.training/blogs/why-you-should-learn-scala-introductory-tutorial/" TargetMode="External"/><Relationship Id="rId11" Type="http://schemas.openxmlformats.org/officeDocument/2006/relationships/hyperlink" Target="http://data-flair.training/blogs/introduction-tutorial-hdfs/" TargetMode="External"/><Relationship Id="rId5" Type="http://schemas.openxmlformats.org/officeDocument/2006/relationships/hyperlink" Target="https://data-flair.training/blogs/java-tutorial/" TargetMode="External"/><Relationship Id="rId10" Type="http://schemas.openxmlformats.org/officeDocument/2006/relationships/hyperlink" Target="http://data-flair.training/blogs/hadoop-introduction-comprehensive-tutorial-guide-beginners/" TargetMode="External"/><Relationship Id="rId4" Type="http://schemas.openxmlformats.org/officeDocument/2006/relationships/hyperlink" Target="https://data-flair.training/blogs/apache-spark-cluster-managers-tutorial/" TargetMode="External"/><Relationship Id="rId9" Type="http://schemas.openxmlformats.org/officeDocument/2006/relationships/hyperlink" Target="http://data-flair.training/blogs/history-big-dat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data-flair.training/blogs/learn-apache-spark-sparkcontext/" TargetMode="External"/><Relationship Id="rId2" Type="http://schemas.openxmlformats.org/officeDocument/2006/relationships/hyperlink" Target="https://data-flair.training/blogs/apache-spark-rdd-tutoria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tutorialkart.com/apache-spark/spark-parallelize-example/" TargetMode="External"/><Relationship Id="rId2" Type="http://schemas.openxmlformats.org/officeDocument/2006/relationships/hyperlink" Target="https://www.tutorialkart.com/apache-spark/spark-create-rdd-examples/"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data-flair.training/blogs/comprehensive-hdfs-guide-introduction-architecture-data-read-write-tutorial/" TargetMode="External"/><Relationship Id="rId2" Type="http://schemas.openxmlformats.org/officeDocument/2006/relationships/hyperlink" Target="https://data-flair.training/blogs/apache-spark-cluster-managers-tutorial/" TargetMode="External"/><Relationship Id="rId1" Type="http://schemas.openxmlformats.org/officeDocument/2006/relationships/slideLayout" Target="../slideLayouts/slideLayout7.xml"/><Relationship Id="rId4" Type="http://schemas.openxmlformats.org/officeDocument/2006/relationships/hyperlink" Target="http://data-flair.training/blogs/hbase-tutorial-beginners-guid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data-flair.training/blogs/comparison-between-map-vs-flatmap-operation-spark/" TargetMode="External"/><Relationship Id="rId2" Type="http://schemas.openxmlformats.org/officeDocument/2006/relationships/hyperlink" Target="http://data-flair.training/blogs/comparison-between-apache-spark-vs-hadoop-mapreduc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data-flair.training/blogs/lazy-evaluation-in-apache-spark-guide/" TargetMode="External"/><Relationship Id="rId2" Type="http://schemas.openxmlformats.org/officeDocument/2006/relationships/hyperlink" Target="http://data-flair.training/blogs/directed-acyclic-graph-dag-in-apache-spark/"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data-flair.training/blogs/map-vs-flatmap-operation-in-apache-spark/"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data-flair.training/blogs/how-to-create-rdds-in-apache-spark/"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data-flair.training/blogs/apache-spark-in-memory-computing/" TargetMode="External"/><Relationship Id="rId2" Type="http://schemas.openxmlformats.org/officeDocument/2006/relationships/hyperlink" Target="http://data-flair.training/blogs/hadoop-mapreduce-tutorial-comprehensive-guide-beginners/" TargetMode="External"/><Relationship Id="rId1" Type="http://schemas.openxmlformats.org/officeDocument/2006/relationships/slideLayout" Target="../slideLayouts/slideLayout7.xml"/><Relationship Id="rId5" Type="http://schemas.openxmlformats.org/officeDocument/2006/relationships/hyperlink" Target="http://data-flair.training/blogs/comparison-storm-spark-streaming/" TargetMode="External"/><Relationship Id="rId4" Type="http://schemas.openxmlformats.org/officeDocument/2006/relationships/hyperlink" Target="http://data-flair.training/blogs/comparison-between-apache-spark-vs-hadoop-mapreduc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data-flair.training/blogs/apache-spark-in-memory-computing/"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data-flair.training/blogs/rdd-in-apache-spark/"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data-flair.training/blogs/apache-spark-rdd-tutorial/" TargetMode="External"/><Relationship Id="rId2" Type="http://schemas.openxmlformats.org/officeDocument/2006/relationships/hyperlink" Target="http://data-flair.training/blogs/directed-acyclic-graph-dag-in-apache-spark/"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data-flair.training/blogs/directed-acyclic-graph-dag-in-apache-spark/" TargetMode="External"/><Relationship Id="rId2" Type="http://schemas.openxmlformats.org/officeDocument/2006/relationships/hyperlink" Target="http://data-flair.training/blogs/apache-spark-streaming-fault-tolerance/"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data-flair.training/blogs/hadoop-mapreduce-tutorial-comprehensive-guide-beginners/" TargetMode="External"/><Relationship Id="rId2" Type="http://schemas.openxmlformats.org/officeDocument/2006/relationships/hyperlink" Target="http://data-flair.training/blogs/hadoop-introduction-tutorial-quick-guide/" TargetMode="External"/><Relationship Id="rId1" Type="http://schemas.openxmlformats.org/officeDocument/2006/relationships/slideLayout" Target="../slideLayouts/slideLayout7.xml"/><Relationship Id="rId6" Type="http://schemas.openxmlformats.org/officeDocument/2006/relationships/hyperlink" Target="http://data-flair.training/blogs/apache-mesos-tutorial-learn-mesos/" TargetMode="External"/><Relationship Id="rId5" Type="http://schemas.openxmlformats.org/officeDocument/2006/relationships/hyperlink" Target="http://data-flair.training/blogs/hadoop-yarn-tutorial/" TargetMode="External"/><Relationship Id="rId4" Type="http://schemas.openxmlformats.org/officeDocument/2006/relationships/hyperlink" Target="http://data-flair.training/blogs/apache-spark-cluster-managers-tuto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data-flair.training/blogs/history-big-data/"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data-flair.training/blogs/apache-spark-in-memory-computing/" TargetMode="External"/><Relationship Id="rId2" Type="http://schemas.openxmlformats.org/officeDocument/2006/relationships/hyperlink" Target="http://data-flair.training/blogs/apache-spark-features/"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data-flair.training/blogs/apache-spark-dataframe-tutorial/" TargetMode="External"/><Relationship Id="rId2" Type="http://schemas.openxmlformats.org/officeDocument/2006/relationships/hyperlink" Target="http://data-flair.training/blogs/spark-sql-optimization-catalyst-optimizer/" TargetMode="External"/><Relationship Id="rId1" Type="http://schemas.openxmlformats.org/officeDocument/2006/relationships/slideLayout" Target="../slideLayouts/slideLayout7.xml"/><Relationship Id="rId5" Type="http://schemas.openxmlformats.org/officeDocument/2006/relationships/hyperlink" Target="http://data-flair.training/blogs/why-you-should-learn-scala-introductory-tutorial/" TargetMode="External"/><Relationship Id="rId4" Type="http://schemas.openxmlformats.org/officeDocument/2006/relationships/hyperlink" Target="http://data-flair.training/blogs/r-programming-tutorial/"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data-flair.training/blogs/apache-spark-in-memory-computin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data-flair.training/blogs/apache-spark-cluster-managers-tutoria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data-flair.training/blogs/introduction-apache-flume-tutorial-beginners-guide/"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data-flair.training/blogs/directed-acyclic-graph-dag-in-apache-spark/" TargetMode="External"/><Relationship Id="rId2" Type="http://schemas.openxmlformats.org/officeDocument/2006/relationships/hyperlink" Target="http://data-flair.training/blogs/apache-spark-streaming-fault-tolerance/" TargetMode="External"/><Relationship Id="rId1" Type="http://schemas.openxmlformats.org/officeDocument/2006/relationships/slideLayout" Target="../slideLayouts/slideLayout7.xml"/><Relationship Id="rId4" Type="http://schemas.openxmlformats.org/officeDocument/2006/relationships/hyperlink" Target="http://data-flair.training/blogs/apache-spark-rdd-transformations-action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data-flair.training/blogs/how-to-create-rdds-in-apache-spark/" TargetMode="External"/><Relationship Id="rId2" Type="http://schemas.openxmlformats.org/officeDocument/2006/relationships/hyperlink" Target="http://data-flair.training/blogs/sparkcontext-in-apache-spark-tutorial/"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data-flair.training/blogs/apache-spark-tutorial-quickstart-introducti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data-flair.training/blogs/apache-spark-performance-tun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Apache Spark</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534400" cy="4524315"/>
          </a:xfrm>
          <a:prstGeom prst="rect">
            <a:avLst/>
          </a:prstGeom>
        </p:spPr>
        <p:txBody>
          <a:bodyPr wrap="square">
            <a:spAutoFit/>
          </a:bodyPr>
          <a:lstStyle/>
          <a:p>
            <a:r>
              <a:rPr lang="en-US" dirty="0" smtClean="0"/>
              <a:t>Basically, we </a:t>
            </a:r>
            <a:r>
              <a:rPr lang="en-US" b="1" dirty="0" smtClean="0"/>
              <a:t>can say </a:t>
            </a:r>
            <a:r>
              <a:rPr lang="en-US" b="1" i="1" dirty="0" smtClean="0"/>
              <a:t>Executors in Spark are worker nodes</a:t>
            </a:r>
            <a:r>
              <a:rPr lang="en-US" dirty="0" smtClean="0"/>
              <a:t>. Those help to process in charge </a:t>
            </a:r>
            <a:r>
              <a:rPr lang="en-US" b="1" dirty="0" smtClean="0"/>
              <a:t>of running individual tasks in a given Spark job</a:t>
            </a:r>
            <a:r>
              <a:rPr lang="en-US" dirty="0" smtClean="0"/>
              <a:t>. </a:t>
            </a:r>
          </a:p>
          <a:p>
            <a:endParaRPr lang="en-US" dirty="0" smtClean="0"/>
          </a:p>
          <a:p>
            <a:r>
              <a:rPr lang="en-US" dirty="0" smtClean="0"/>
              <a:t>Moreover, we launch them at the start of a Spark application. Then it typically runs for the entire lifetime of an application. As soon as they have run the task, sends results to the driver. Executors also provide in-memory storage for </a:t>
            </a:r>
            <a:r>
              <a:rPr lang="en-US" dirty="0" smtClean="0">
                <a:hlinkClick r:id="rId2"/>
              </a:rPr>
              <a:t>Spark RDDs</a:t>
            </a:r>
            <a:r>
              <a:rPr lang="en-US" dirty="0" smtClean="0"/>
              <a:t> that are cached by user programs through Block Manager. </a:t>
            </a:r>
            <a:br>
              <a:rPr lang="en-US" dirty="0" smtClean="0"/>
            </a:br>
            <a:r>
              <a:rPr lang="en-US" dirty="0" smtClean="0"/>
              <a:t>In addition, for the complete lifespan of a spark application, it runs. That infers the static allocation of Spark executor. However, we can also prefer for dynamic allocation.</a:t>
            </a:r>
            <a:br>
              <a:rPr lang="en-US" dirty="0" smtClean="0"/>
            </a:br>
            <a:r>
              <a:rPr lang="en-US" b="1" dirty="0" smtClean="0"/>
              <a:t>Moreover, Sender Thread, it sends </a:t>
            </a:r>
            <a:r>
              <a:rPr lang="en-US" b="1" dirty="0" err="1" smtClean="0"/>
              <a:t>metricswith</a:t>
            </a:r>
            <a:r>
              <a:rPr lang="en-US" b="1" dirty="0" smtClean="0"/>
              <a:t> the help of Heartbeat  and heartbeats. One of the advantage we can have as many executors in Spark as data nodes. </a:t>
            </a:r>
            <a:r>
              <a:rPr lang="en-US" dirty="0" smtClean="0"/>
              <a:t>Moreover also possible to have as many cores as you can get from the cluster. The other way to describe Apache Spark Executor is either by their id, hostname, environment (as </a:t>
            </a:r>
            <a:r>
              <a:rPr lang="en-US" dirty="0" err="1" smtClean="0"/>
              <a:t>SparkEnv</a:t>
            </a:r>
            <a:r>
              <a:rPr lang="en-US" dirty="0" smtClean="0"/>
              <a:t>), or </a:t>
            </a:r>
            <a:r>
              <a:rPr lang="en-US" dirty="0" err="1" smtClean="0"/>
              <a:t>classpath</a:t>
            </a:r>
            <a:r>
              <a:rPr lang="en-US" dirty="0" smtClean="0"/>
              <a:t>.</a:t>
            </a:r>
            <a:br>
              <a:rPr lang="en-US" dirty="0" smtClean="0"/>
            </a:br>
            <a:r>
              <a:rPr lang="en-US" dirty="0" smtClean="0"/>
              <a:t>The most important point to note is Executor </a:t>
            </a:r>
            <a:r>
              <a:rPr lang="en-US" dirty="0" err="1" smtClean="0"/>
              <a:t>backends</a:t>
            </a:r>
            <a:r>
              <a:rPr lang="en-US" dirty="0" smtClean="0"/>
              <a:t> exclusively manage Executor in Spark.</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park Executor- Heartbeat Message Handler"/>
          <p:cNvPicPr>
            <a:picLocks noChangeAspect="1" noChangeArrowheads="1"/>
          </p:cNvPicPr>
          <p:nvPr/>
        </p:nvPicPr>
        <p:blipFill>
          <a:blip r:embed="rId2"/>
          <a:srcRect/>
          <a:stretch>
            <a:fillRect/>
          </a:stretch>
        </p:blipFill>
        <p:spPr bwMode="auto">
          <a:xfrm>
            <a:off x="1066800" y="533400"/>
            <a:ext cx="7543800" cy="61722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1"/>
            <a:ext cx="8458200" cy="1754326"/>
          </a:xfrm>
          <a:prstGeom prst="rect">
            <a:avLst/>
          </a:prstGeom>
        </p:spPr>
        <p:txBody>
          <a:bodyPr wrap="square">
            <a:spAutoFit/>
          </a:bodyPr>
          <a:lstStyle/>
          <a:p>
            <a:pPr fontAlgn="base"/>
            <a:r>
              <a:rPr lang="en-US" b="1" dirty="0" smtClean="0"/>
              <a:t>3. Conditions to Create Spark Executor</a:t>
            </a:r>
          </a:p>
          <a:p>
            <a:pPr fontAlgn="base"/>
            <a:r>
              <a:rPr lang="en-US" dirty="0" smtClean="0"/>
              <a:t>Some conditions in which we create Executor in Spark is:</a:t>
            </a:r>
          </a:p>
          <a:p>
            <a:pPr fontAlgn="base"/>
            <a:r>
              <a:rPr lang="en-US" dirty="0" smtClean="0"/>
              <a:t>1.  When </a:t>
            </a:r>
            <a:r>
              <a:rPr lang="en-US" dirty="0" err="1" smtClean="0"/>
              <a:t>CoarseGrainedExecutorBackend</a:t>
            </a:r>
            <a:r>
              <a:rPr lang="en-US" dirty="0" smtClean="0"/>
              <a:t> receives </a:t>
            </a:r>
            <a:r>
              <a:rPr lang="en-US" dirty="0" err="1" smtClean="0"/>
              <a:t>RegisteredExecutor</a:t>
            </a:r>
            <a:r>
              <a:rPr lang="en-US" dirty="0" smtClean="0"/>
              <a:t> message. Only for</a:t>
            </a:r>
            <a:r>
              <a:rPr lang="en-US" dirty="0" smtClean="0">
                <a:hlinkClick r:id="rId2"/>
              </a:rPr>
              <a:t> Spark Standalone and YARN</a:t>
            </a:r>
            <a:r>
              <a:rPr lang="en-US" dirty="0" smtClean="0"/>
              <a:t>.</a:t>
            </a:r>
          </a:p>
          <a:p>
            <a:pPr fontAlgn="base"/>
            <a:r>
              <a:rPr lang="en-US" dirty="0" smtClean="0"/>
              <a:t>2. While </a:t>
            </a:r>
            <a:r>
              <a:rPr lang="en-US" dirty="0" err="1" smtClean="0"/>
              <a:t>Mesos’s</a:t>
            </a:r>
            <a:r>
              <a:rPr lang="en-US" dirty="0" smtClean="0"/>
              <a:t> </a:t>
            </a:r>
            <a:r>
              <a:rPr lang="en-US" dirty="0" err="1" smtClean="0"/>
              <a:t>MesosExecutorBackend</a:t>
            </a:r>
            <a:r>
              <a:rPr lang="en-US" dirty="0" smtClean="0"/>
              <a:t> registered on Spark.</a:t>
            </a:r>
          </a:p>
          <a:p>
            <a:pPr fontAlgn="base"/>
            <a:r>
              <a:rPr lang="en-US" dirty="0" smtClean="0"/>
              <a:t>3. When </a:t>
            </a:r>
            <a:r>
              <a:rPr lang="en-US" dirty="0" err="1" smtClean="0"/>
              <a:t>LocalEndpoint</a:t>
            </a:r>
            <a:r>
              <a:rPr lang="en-US" dirty="0" smtClean="0"/>
              <a:t> is created for local mode.</a:t>
            </a:r>
            <a:endParaRPr lang="en-US" dirty="0"/>
          </a:p>
        </p:txBody>
      </p:sp>
      <p:sp>
        <p:nvSpPr>
          <p:cNvPr id="3" name="Rectangle 2"/>
          <p:cNvSpPr/>
          <p:nvPr/>
        </p:nvSpPr>
        <p:spPr>
          <a:xfrm>
            <a:off x="304800" y="2667000"/>
            <a:ext cx="8153400" cy="2862322"/>
          </a:xfrm>
          <a:prstGeom prst="rect">
            <a:avLst/>
          </a:prstGeom>
        </p:spPr>
        <p:txBody>
          <a:bodyPr wrap="square">
            <a:spAutoFit/>
          </a:bodyPr>
          <a:lstStyle/>
          <a:p>
            <a:pPr fontAlgn="base"/>
            <a:r>
              <a:rPr lang="en-US" b="1" dirty="0" smtClean="0"/>
              <a:t> Creating Spark Executor Instance</a:t>
            </a:r>
          </a:p>
          <a:p>
            <a:pPr fontAlgn="base"/>
            <a:endParaRPr lang="en-US" b="1" dirty="0" smtClean="0"/>
          </a:p>
          <a:p>
            <a:pPr fontAlgn="base"/>
            <a:r>
              <a:rPr lang="en-US" dirty="0" smtClean="0"/>
              <a:t>By using the following, we can create the Spark Executor:</a:t>
            </a:r>
          </a:p>
          <a:p>
            <a:pPr fontAlgn="base"/>
            <a:r>
              <a:rPr lang="en-US" dirty="0" smtClean="0"/>
              <a:t>1. From Executor ID.</a:t>
            </a:r>
          </a:p>
          <a:p>
            <a:pPr fontAlgn="base"/>
            <a:r>
              <a:rPr lang="en-US" dirty="0" smtClean="0"/>
              <a:t>2. By using </a:t>
            </a:r>
            <a:r>
              <a:rPr lang="en-US" dirty="0" err="1" smtClean="0"/>
              <a:t>SparkEnv</a:t>
            </a:r>
            <a:r>
              <a:rPr lang="en-US" dirty="0" smtClean="0"/>
              <a:t> we can access the local </a:t>
            </a:r>
            <a:r>
              <a:rPr lang="en-US" dirty="0" err="1" smtClean="0"/>
              <a:t>MetricsSystem</a:t>
            </a:r>
            <a:r>
              <a:rPr lang="en-US" dirty="0" smtClean="0"/>
              <a:t> as well as </a:t>
            </a:r>
            <a:r>
              <a:rPr lang="en-US" dirty="0" err="1" smtClean="0"/>
              <a:t>BlockManager</a:t>
            </a:r>
            <a:r>
              <a:rPr lang="en-US" dirty="0" smtClean="0"/>
              <a:t>. 3. Moreover, we can also access the local </a:t>
            </a:r>
            <a:r>
              <a:rPr lang="en-US" dirty="0" err="1" smtClean="0"/>
              <a:t>serializer</a:t>
            </a:r>
            <a:r>
              <a:rPr lang="en-US" dirty="0" smtClean="0"/>
              <a:t> by it.</a:t>
            </a:r>
          </a:p>
          <a:p>
            <a:pPr fontAlgn="base"/>
            <a:r>
              <a:rPr lang="en-US" dirty="0" smtClean="0"/>
              <a:t>4. From Executor’s hostname.</a:t>
            </a:r>
          </a:p>
          <a:p>
            <a:pPr fontAlgn="base"/>
            <a:r>
              <a:rPr lang="en-US" dirty="0" smtClean="0"/>
              <a:t>5. To add to tasks’ </a:t>
            </a:r>
            <a:r>
              <a:rPr lang="en-US" dirty="0" err="1" smtClean="0"/>
              <a:t>classpath</a:t>
            </a:r>
            <a:r>
              <a:rPr lang="en-US" dirty="0" smtClean="0"/>
              <a:t>, a collection of user-defined JARs. By default, it is empty.</a:t>
            </a:r>
          </a:p>
          <a:p>
            <a:pPr fontAlgn="base"/>
            <a:r>
              <a:rPr lang="en-US" dirty="0" smtClean="0"/>
              <a:t>6. By flag whether it runs in local or cluster mode (disabled by default, i.e. cluster is preferred)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382000" cy="2308324"/>
          </a:xfrm>
          <a:prstGeom prst="rect">
            <a:avLst/>
          </a:prstGeom>
        </p:spPr>
        <p:txBody>
          <a:bodyPr wrap="square">
            <a:spAutoFit/>
          </a:bodyPr>
          <a:lstStyle/>
          <a:p>
            <a:pPr fontAlgn="base"/>
            <a:r>
              <a:rPr lang="en-US" dirty="0" smtClean="0"/>
              <a:t>Moreover, when creation is successful, the one INFO messages pop up in the logs. That is:</a:t>
            </a:r>
            <a:br>
              <a:rPr lang="en-US" dirty="0" smtClean="0"/>
            </a:br>
            <a:r>
              <a:rPr lang="en-US" b="1" dirty="0" smtClean="0"/>
              <a:t>INFO Executor: Starting executor ID [</a:t>
            </a:r>
            <a:r>
              <a:rPr lang="en-US" b="1" dirty="0" err="1" smtClean="0"/>
              <a:t>executorId</a:t>
            </a:r>
            <a:r>
              <a:rPr lang="en-US" b="1" dirty="0" smtClean="0"/>
              <a:t>] on host [</a:t>
            </a:r>
            <a:r>
              <a:rPr lang="en-US" b="1" dirty="0" err="1" smtClean="0"/>
              <a:t>executorHostname</a:t>
            </a:r>
            <a:r>
              <a:rPr lang="en-US" b="1" dirty="0" smtClean="0"/>
              <a:t>]</a:t>
            </a:r>
          </a:p>
          <a:p>
            <a:pPr fontAlgn="base"/>
            <a:r>
              <a:rPr lang="en-US" dirty="0" smtClean="0"/>
              <a:t>5. </a:t>
            </a:r>
            <a:r>
              <a:rPr lang="en-US" dirty="0" err="1" smtClean="0"/>
              <a:t>Heartbeater</a:t>
            </a:r>
            <a:r>
              <a:rPr lang="en-US" dirty="0" smtClean="0"/>
              <a:t> — Heartbeat Sender Thread</a:t>
            </a:r>
          </a:p>
          <a:p>
            <a:pPr fontAlgn="base"/>
            <a:r>
              <a:rPr lang="en-US" dirty="0" smtClean="0"/>
              <a:t>Basically, with a single thread, </a:t>
            </a:r>
            <a:r>
              <a:rPr lang="en-US" dirty="0" err="1" smtClean="0"/>
              <a:t>heartbeater</a:t>
            </a:r>
            <a:r>
              <a:rPr lang="en-US" dirty="0" smtClean="0"/>
              <a:t> is a daemon </a:t>
            </a:r>
            <a:r>
              <a:rPr lang="en-US" dirty="0" err="1" smtClean="0"/>
              <a:t>ScheduledThreadPoolExecutor</a:t>
            </a:r>
            <a:r>
              <a:rPr lang="en-US" dirty="0" smtClean="0"/>
              <a:t>.</a:t>
            </a:r>
            <a:br>
              <a:rPr lang="en-US" dirty="0" smtClean="0"/>
            </a:br>
            <a:r>
              <a:rPr lang="en-US" dirty="0" smtClean="0"/>
              <a:t>We call this thread pool a driver -</a:t>
            </a:r>
            <a:r>
              <a:rPr lang="en-US" dirty="0" err="1" smtClean="0"/>
              <a:t>heartbeater</a:t>
            </a:r>
            <a:r>
              <a:rPr lang="en-US" dirty="0" smtClean="0"/>
              <a:t>.</a:t>
            </a:r>
          </a:p>
          <a:p>
            <a:pPr fontAlgn="base"/>
            <a:r>
              <a:rPr lang="en-US" dirty="0" smtClean="0"/>
              <a:t>6. Launching Task — </a:t>
            </a:r>
            <a:r>
              <a:rPr lang="en-US" dirty="0" err="1" smtClean="0"/>
              <a:t>launchTask</a:t>
            </a:r>
            <a:r>
              <a:rPr lang="en-US" dirty="0" smtClean="0"/>
              <a:t> Method</a:t>
            </a:r>
          </a:p>
          <a:p>
            <a:pPr fontAlgn="base"/>
            <a:r>
              <a:rPr lang="en-US" dirty="0" smtClean="0"/>
              <a:t>By using this method, we execute the input </a:t>
            </a:r>
            <a:r>
              <a:rPr lang="en-US" dirty="0" err="1" smtClean="0"/>
              <a:t>serializedTask</a:t>
            </a:r>
            <a:r>
              <a:rPr lang="en-US" dirty="0" smtClean="0"/>
              <a:t> task concurrently.</a:t>
            </a:r>
            <a:endParaRPr lang="en-US" dirty="0"/>
          </a:p>
        </p:txBody>
      </p:sp>
      <p:pic>
        <p:nvPicPr>
          <p:cNvPr id="52226" name="Picture 2" descr="Spark Executor- Launching Tasks on Executor Using TaskRunners"/>
          <p:cNvPicPr>
            <a:picLocks noChangeAspect="1" noChangeArrowheads="1"/>
          </p:cNvPicPr>
          <p:nvPr/>
        </p:nvPicPr>
        <p:blipFill>
          <a:blip r:embed="rId2"/>
          <a:srcRect/>
          <a:stretch>
            <a:fillRect/>
          </a:stretch>
        </p:blipFill>
        <p:spPr bwMode="auto">
          <a:xfrm>
            <a:off x="4038600" y="3505200"/>
            <a:ext cx="4572000" cy="3352800"/>
          </a:xfrm>
          <a:prstGeom prst="rect">
            <a:avLst/>
          </a:prstGeom>
          <a:noFill/>
        </p:spPr>
      </p:pic>
      <p:sp>
        <p:nvSpPr>
          <p:cNvPr id="4" name="Rectangle 3"/>
          <p:cNvSpPr/>
          <p:nvPr/>
        </p:nvSpPr>
        <p:spPr>
          <a:xfrm>
            <a:off x="457200" y="2743200"/>
            <a:ext cx="3581400" cy="1754326"/>
          </a:xfrm>
          <a:prstGeom prst="rect">
            <a:avLst/>
          </a:prstGeom>
        </p:spPr>
        <p:txBody>
          <a:bodyPr wrap="square">
            <a:spAutoFit/>
          </a:bodyPr>
          <a:lstStyle/>
          <a:p>
            <a:pPr fontAlgn="base"/>
            <a:r>
              <a:rPr lang="en-US" b="1" dirty="0" err="1" smtClean="0"/>
              <a:t>launchTask</a:t>
            </a:r>
            <a:r>
              <a:rPr lang="en-US" dirty="0" smtClean="0"/>
              <a:t>(</a:t>
            </a:r>
          </a:p>
          <a:p>
            <a:pPr fontAlgn="base"/>
            <a:r>
              <a:rPr lang="en-US" dirty="0" smtClean="0"/>
              <a:t>context: </a:t>
            </a:r>
            <a:r>
              <a:rPr lang="en-US" dirty="0" err="1" smtClean="0"/>
              <a:t>ExecutorBackend</a:t>
            </a:r>
            <a:r>
              <a:rPr lang="en-US" dirty="0" smtClean="0"/>
              <a:t>,</a:t>
            </a:r>
          </a:p>
          <a:p>
            <a:pPr fontAlgn="base"/>
            <a:r>
              <a:rPr lang="en-US" dirty="0" err="1" smtClean="0"/>
              <a:t>taskId</a:t>
            </a:r>
            <a:r>
              <a:rPr lang="en-US" dirty="0" smtClean="0"/>
              <a:t>: Long,</a:t>
            </a:r>
          </a:p>
          <a:p>
            <a:pPr fontAlgn="base"/>
            <a:r>
              <a:rPr lang="en-US" dirty="0" err="1" smtClean="0"/>
              <a:t>attemptNumber</a:t>
            </a:r>
            <a:r>
              <a:rPr lang="en-US" dirty="0" smtClean="0"/>
              <a:t>: </a:t>
            </a:r>
            <a:r>
              <a:rPr lang="en-US" dirty="0" err="1" smtClean="0"/>
              <a:t>Int</a:t>
            </a:r>
            <a:r>
              <a:rPr lang="en-US" dirty="0" smtClean="0"/>
              <a:t>,</a:t>
            </a:r>
          </a:p>
          <a:p>
            <a:pPr fontAlgn="base"/>
            <a:r>
              <a:rPr lang="en-US" dirty="0" err="1" smtClean="0"/>
              <a:t>taskName</a:t>
            </a:r>
            <a:r>
              <a:rPr lang="en-US" dirty="0" smtClean="0"/>
              <a:t>: String,</a:t>
            </a:r>
          </a:p>
          <a:p>
            <a:pPr fontAlgn="base"/>
            <a:r>
              <a:rPr lang="en-US" dirty="0" err="1" smtClean="0"/>
              <a:t>serializedTask</a:t>
            </a:r>
            <a:r>
              <a:rPr lang="en-US" dirty="0" smtClean="0"/>
              <a:t>: </a:t>
            </a:r>
            <a:r>
              <a:rPr lang="en-US" dirty="0" err="1" smtClean="0"/>
              <a:t>ByteBuffer</a:t>
            </a:r>
            <a:r>
              <a:rPr lang="en-US" dirty="0" smtClean="0"/>
              <a:t>): Unit</a:t>
            </a:r>
            <a:endParaRPr lang="en-US" dirty="0"/>
          </a:p>
        </p:txBody>
      </p:sp>
      <p:sp>
        <p:nvSpPr>
          <p:cNvPr id="5" name="Rectangle 4"/>
          <p:cNvSpPr/>
          <p:nvPr/>
        </p:nvSpPr>
        <p:spPr>
          <a:xfrm>
            <a:off x="381000" y="4572000"/>
            <a:ext cx="3657600" cy="2308324"/>
          </a:xfrm>
          <a:prstGeom prst="rect">
            <a:avLst/>
          </a:prstGeom>
        </p:spPr>
        <p:txBody>
          <a:bodyPr wrap="square">
            <a:spAutoFit/>
          </a:bodyPr>
          <a:lstStyle/>
          <a:p>
            <a:r>
              <a:rPr lang="en-US" dirty="0" smtClean="0"/>
              <a:t>Moreover, by using </a:t>
            </a:r>
            <a:r>
              <a:rPr lang="en-US" dirty="0" err="1" smtClean="0"/>
              <a:t>launchTask</a:t>
            </a:r>
            <a:r>
              <a:rPr lang="en-US" dirty="0" smtClean="0"/>
              <a:t> we use to create a </a:t>
            </a:r>
            <a:r>
              <a:rPr lang="en-US" dirty="0" err="1" smtClean="0"/>
              <a:t>TaskRunner</a:t>
            </a:r>
            <a:r>
              <a:rPr lang="en-US" dirty="0" smtClean="0"/>
              <a:t>, internally. Then, with the help of </a:t>
            </a:r>
            <a:r>
              <a:rPr lang="en-US" dirty="0" err="1" smtClean="0"/>
              <a:t>taskId</a:t>
            </a:r>
            <a:r>
              <a:rPr lang="en-US" dirty="0" smtClean="0"/>
              <a:t>, we register it in the </a:t>
            </a:r>
            <a:r>
              <a:rPr lang="en-US" dirty="0" err="1" smtClean="0"/>
              <a:t>runningTasks</a:t>
            </a:r>
            <a:r>
              <a:rPr lang="en-US" dirty="0" smtClean="0"/>
              <a:t> internal registry. Afterwards, we execute it on “Executor task launch worker” thread pool.</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1"/>
            <a:ext cx="8534400" cy="1754326"/>
          </a:xfrm>
          <a:prstGeom prst="rect">
            <a:avLst/>
          </a:prstGeom>
        </p:spPr>
        <p:txBody>
          <a:bodyPr wrap="square">
            <a:spAutoFit/>
          </a:bodyPr>
          <a:lstStyle/>
          <a:p>
            <a:pPr fontAlgn="base"/>
            <a:r>
              <a:rPr lang="en-US" b="1" dirty="0" smtClean="0"/>
              <a:t>What are Stages in Spark?</a:t>
            </a:r>
          </a:p>
          <a:p>
            <a:pPr fontAlgn="base"/>
            <a:r>
              <a:rPr lang="en-US" i="1" dirty="0" smtClean="0"/>
              <a:t>A stage is nothing but a step in a physical execution plan</a:t>
            </a:r>
            <a:r>
              <a:rPr lang="en-US" dirty="0" smtClean="0"/>
              <a:t>. It is a physical unit of the execution plan</a:t>
            </a:r>
            <a:r>
              <a:rPr lang="en-US" b="1" dirty="0" smtClean="0"/>
              <a:t>. It is a set of parallel tasks i.e. one task per partition. In other words, each job which gets divided into smaller sets of tasks is a stage</a:t>
            </a:r>
            <a:r>
              <a:rPr lang="en-US" dirty="0" smtClean="0"/>
              <a:t>. Although, it totally depends on each other. However, we can say it is as same as the map and reduce stages in </a:t>
            </a:r>
            <a:r>
              <a:rPr lang="en-US" b="1" dirty="0" err="1" smtClean="0">
                <a:hlinkClick r:id="rId2"/>
              </a:rPr>
              <a:t>MapReduce</a:t>
            </a:r>
            <a:r>
              <a:rPr lang="en-US" b="1" dirty="0" smtClean="0"/>
              <a:t>.</a:t>
            </a:r>
            <a:endParaRPr lang="en-US" dirty="0"/>
          </a:p>
        </p:txBody>
      </p:sp>
      <p:pic>
        <p:nvPicPr>
          <p:cNvPr id="47106" name="Picture 2" descr="Task &amp; Submitting a job in Spark Stage"/>
          <p:cNvPicPr>
            <a:picLocks noChangeAspect="1" noChangeArrowheads="1"/>
          </p:cNvPicPr>
          <p:nvPr/>
        </p:nvPicPr>
        <p:blipFill>
          <a:blip r:embed="rId3"/>
          <a:srcRect/>
          <a:stretch>
            <a:fillRect/>
          </a:stretch>
        </p:blipFill>
        <p:spPr bwMode="auto">
          <a:xfrm>
            <a:off x="609600" y="2667000"/>
            <a:ext cx="7639050" cy="4000501"/>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685800"/>
            <a:ext cx="8915400" cy="4267200"/>
          </a:xfrm>
          <a:prstGeom prst="rect">
            <a:avLst/>
          </a:prstGeom>
          <a:noFill/>
          <a:ln w="9525">
            <a:noFill/>
            <a:miter lim="800000"/>
            <a:headEnd/>
            <a:tailEnd/>
          </a:ln>
          <a:effectLst/>
        </p:spPr>
      </p:pic>
      <p:sp>
        <p:nvSpPr>
          <p:cNvPr id="4" name="Rectangle 3"/>
          <p:cNvSpPr/>
          <p:nvPr/>
        </p:nvSpPr>
        <p:spPr>
          <a:xfrm>
            <a:off x="457200" y="5638800"/>
            <a:ext cx="8153400" cy="646331"/>
          </a:xfrm>
          <a:prstGeom prst="rect">
            <a:avLst/>
          </a:prstGeom>
        </p:spPr>
        <p:txBody>
          <a:bodyPr wrap="square">
            <a:spAutoFit/>
          </a:bodyPr>
          <a:lstStyle/>
          <a:p>
            <a:r>
              <a:rPr lang="en-US" dirty="0" smtClean="0"/>
              <a:t> RDD is a distributed collection of data elements spread across many machines in the cluster. RDDs are a set of Java or </a:t>
            </a:r>
            <a:r>
              <a:rPr lang="en-US" b="1" dirty="0" err="1" smtClean="0">
                <a:hlinkClick r:id="rId3"/>
              </a:rPr>
              <a:t>Scala</a:t>
            </a:r>
            <a:r>
              <a:rPr lang="en-US" dirty="0" smtClean="0"/>
              <a:t> objects representing data.</a:t>
            </a:r>
            <a:endParaRPr lang="en-US" dirty="0"/>
          </a:p>
        </p:txBody>
      </p:sp>
      <p:sp>
        <p:nvSpPr>
          <p:cNvPr id="5" name="Rectangle 4"/>
          <p:cNvSpPr/>
          <p:nvPr/>
        </p:nvSpPr>
        <p:spPr>
          <a:xfrm>
            <a:off x="533400" y="5029200"/>
            <a:ext cx="8153400" cy="646331"/>
          </a:xfrm>
          <a:prstGeom prst="rect">
            <a:avLst/>
          </a:prstGeom>
        </p:spPr>
        <p:txBody>
          <a:bodyPr wrap="square">
            <a:spAutoFit/>
          </a:bodyPr>
          <a:lstStyle/>
          <a:p>
            <a:r>
              <a:rPr lang="en-US" b="1" dirty="0" smtClean="0"/>
              <a:t>Hence, each and every dataset in RDD is logically partitioned across many servers so that they can be computed on different nodes of the cluster.</a:t>
            </a:r>
            <a:endParaRPr lang="en-US"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1"/>
            <a:ext cx="8686800" cy="1477328"/>
          </a:xfrm>
          <a:prstGeom prst="rect">
            <a:avLst/>
          </a:prstGeom>
        </p:spPr>
        <p:txBody>
          <a:bodyPr wrap="square">
            <a:spAutoFit/>
          </a:bodyPr>
          <a:lstStyle/>
          <a:p>
            <a:r>
              <a:rPr lang="en-US" b="1" dirty="0" smtClean="0"/>
              <a:t>(Directed Acyclic Graph) DAG</a:t>
            </a:r>
            <a:r>
              <a:rPr lang="en-US" dirty="0" smtClean="0"/>
              <a:t> in </a:t>
            </a:r>
            <a:r>
              <a:rPr lang="en-US" b="1" dirty="0" smtClean="0">
                <a:hlinkClick r:id="rId2"/>
              </a:rPr>
              <a:t>Apache Spark</a:t>
            </a:r>
            <a:r>
              <a:rPr lang="en-US" dirty="0" smtClean="0">
                <a:hlinkClick r:id="rId2"/>
              </a:rPr>
              <a:t> </a:t>
            </a:r>
            <a:r>
              <a:rPr lang="en-US" dirty="0" smtClean="0"/>
              <a:t>is a set of </a:t>
            </a:r>
            <a:r>
              <a:rPr lang="en-US" b="1" dirty="0" smtClean="0"/>
              <a:t>Vertices</a:t>
            </a:r>
            <a:r>
              <a:rPr lang="en-US" dirty="0" smtClean="0"/>
              <a:t> and </a:t>
            </a:r>
            <a:r>
              <a:rPr lang="en-US" b="1" dirty="0" smtClean="0"/>
              <a:t>Edges</a:t>
            </a:r>
            <a:r>
              <a:rPr lang="en-US" dirty="0" smtClean="0"/>
              <a:t>, where </a:t>
            </a:r>
            <a:r>
              <a:rPr lang="en-US" i="1" dirty="0" smtClean="0"/>
              <a:t>vertices</a:t>
            </a:r>
            <a:r>
              <a:rPr lang="en-US" dirty="0" smtClean="0"/>
              <a:t> represent the </a:t>
            </a:r>
            <a:r>
              <a:rPr lang="en-US" b="1" dirty="0" smtClean="0"/>
              <a:t>RDDs</a:t>
            </a:r>
            <a:r>
              <a:rPr lang="en-US" dirty="0" smtClean="0"/>
              <a:t> and the </a:t>
            </a:r>
            <a:r>
              <a:rPr lang="en-US" i="1" dirty="0" smtClean="0"/>
              <a:t>edges</a:t>
            </a:r>
            <a:r>
              <a:rPr lang="en-US" dirty="0" smtClean="0"/>
              <a:t> represent the </a:t>
            </a:r>
            <a:r>
              <a:rPr lang="en-US" b="1" dirty="0" smtClean="0"/>
              <a:t>Operation to be applied on RDD</a:t>
            </a:r>
            <a:r>
              <a:rPr lang="en-US" dirty="0" smtClean="0"/>
              <a:t>. In Spark DAG, every edge directs from earlier to later in the sequence. On the calling of </a:t>
            </a:r>
            <a:r>
              <a:rPr lang="en-US" i="1" dirty="0" smtClean="0"/>
              <a:t>Action</a:t>
            </a:r>
            <a:r>
              <a:rPr lang="en-US" dirty="0" smtClean="0"/>
              <a:t>, the created DAG submits to </a:t>
            </a:r>
            <a:r>
              <a:rPr lang="en-US" b="1" dirty="0" smtClean="0"/>
              <a:t>DAG Scheduler</a:t>
            </a:r>
            <a:r>
              <a:rPr lang="en-US" dirty="0" smtClean="0"/>
              <a:t> which further splits the graph into the</a:t>
            </a:r>
            <a:r>
              <a:rPr lang="en-US" b="1" dirty="0" smtClean="0"/>
              <a:t> stages </a:t>
            </a:r>
            <a:r>
              <a:rPr lang="en-US" dirty="0" smtClean="0"/>
              <a:t>of the</a:t>
            </a:r>
            <a:r>
              <a:rPr lang="en-US" b="1" dirty="0" smtClean="0"/>
              <a:t> task</a:t>
            </a:r>
            <a:r>
              <a:rPr lang="en-US" dirty="0" smtClean="0"/>
              <a:t>.</a:t>
            </a:r>
            <a:endParaRPr lang="en-US" dirty="0"/>
          </a:p>
        </p:txBody>
      </p:sp>
      <p:sp>
        <p:nvSpPr>
          <p:cNvPr id="3" name="Rectangle 2"/>
          <p:cNvSpPr/>
          <p:nvPr/>
        </p:nvSpPr>
        <p:spPr>
          <a:xfrm>
            <a:off x="228600" y="2057399"/>
            <a:ext cx="8686800" cy="2585323"/>
          </a:xfrm>
          <a:prstGeom prst="rect">
            <a:avLst/>
          </a:prstGeom>
        </p:spPr>
        <p:txBody>
          <a:bodyPr wrap="square">
            <a:spAutoFit/>
          </a:bodyPr>
          <a:lstStyle/>
          <a:p>
            <a:pPr fontAlgn="base"/>
            <a:r>
              <a:rPr lang="en-US" dirty="0" smtClean="0"/>
              <a:t>Spark RDD can also be </a:t>
            </a:r>
            <a:r>
              <a:rPr lang="en-US" b="1" dirty="0" smtClean="0"/>
              <a:t>cached</a:t>
            </a:r>
            <a:r>
              <a:rPr lang="en-US" dirty="0" smtClean="0"/>
              <a:t> and </a:t>
            </a:r>
            <a:r>
              <a:rPr lang="en-US" b="1" dirty="0" smtClean="0"/>
              <a:t>manually partitioned</a:t>
            </a:r>
            <a:r>
              <a:rPr lang="en-US" dirty="0" smtClean="0"/>
              <a:t>. Caching is beneficial when we use RDD several times. And manual partitioning is important to correctly balance partitions. Generally, smaller partitions allow distributing RDD data more equally, among more executors. Hence, fewer partitions make the work easy.</a:t>
            </a:r>
          </a:p>
          <a:p>
            <a:pPr fontAlgn="base"/>
            <a:r>
              <a:rPr lang="en-US" dirty="0" smtClean="0"/>
              <a:t>Programmers can also call a </a:t>
            </a:r>
            <a:r>
              <a:rPr lang="en-US" b="1" dirty="0" smtClean="0"/>
              <a:t>persist</a:t>
            </a:r>
            <a:r>
              <a:rPr lang="en-US" dirty="0" smtClean="0"/>
              <a:t> method to indicate which RDDs they want to reuse in future operations. Spark keeps persistent RDDs </a:t>
            </a:r>
            <a:r>
              <a:rPr lang="en-US" b="1" dirty="0" smtClean="0">
                <a:hlinkClick r:id="rId3"/>
              </a:rPr>
              <a:t>in memory</a:t>
            </a:r>
            <a:r>
              <a:rPr lang="en-US" dirty="0" smtClean="0"/>
              <a:t> by default, but it can spill them to disk if there is not enough RAM. Users can also request other persistence strategies, such as storing the RDD only on disk or replicating it across machines, through flags to persist.</a:t>
            </a:r>
            <a:endParaRPr lang="en-US" dirty="0"/>
          </a:p>
        </p:txBody>
      </p:sp>
      <p:sp>
        <p:nvSpPr>
          <p:cNvPr id="4" name="Rectangle 3"/>
          <p:cNvSpPr/>
          <p:nvPr/>
        </p:nvSpPr>
        <p:spPr>
          <a:xfrm>
            <a:off x="0" y="4724400"/>
            <a:ext cx="5105400" cy="1200329"/>
          </a:xfrm>
          <a:prstGeom prst="rect">
            <a:avLst/>
          </a:prstGeom>
        </p:spPr>
        <p:txBody>
          <a:bodyPr wrap="square">
            <a:spAutoFit/>
          </a:bodyPr>
          <a:lstStyle/>
          <a:p>
            <a:r>
              <a:rPr lang="en-US" dirty="0" smtClean="0"/>
              <a:t> To achieve fault tolerance efficiently, RDDs provide a restricted form of shared memory, based on </a:t>
            </a:r>
            <a:r>
              <a:rPr lang="en-US" b="1" dirty="0" smtClean="0"/>
              <a:t>coarse-grained transformation</a:t>
            </a:r>
            <a:r>
              <a:rPr lang="en-US" dirty="0" smtClean="0"/>
              <a:t> rather than </a:t>
            </a:r>
            <a:r>
              <a:rPr lang="en-US" b="1" dirty="0" smtClean="0"/>
              <a:t>fine-grained</a:t>
            </a:r>
            <a:r>
              <a:rPr lang="en-US" dirty="0" smtClean="0"/>
              <a:t> updates to shared state.</a:t>
            </a:r>
            <a:endParaRPr lang="en-US" dirty="0"/>
          </a:p>
        </p:txBody>
      </p:sp>
      <p:sp>
        <p:nvSpPr>
          <p:cNvPr id="5" name="Rectangle 4"/>
          <p:cNvSpPr/>
          <p:nvPr/>
        </p:nvSpPr>
        <p:spPr>
          <a:xfrm>
            <a:off x="5410200" y="4419600"/>
            <a:ext cx="2819400" cy="2031325"/>
          </a:xfrm>
          <a:prstGeom prst="rect">
            <a:avLst/>
          </a:prstGeom>
        </p:spPr>
        <p:txBody>
          <a:bodyPr wrap="square">
            <a:spAutoFit/>
          </a:bodyPr>
          <a:lstStyle/>
          <a:p>
            <a:r>
              <a:rPr lang="en-US" dirty="0" smtClean="0"/>
              <a:t>Spark exposes RDD through language integrated API. In integrated API each data set is represented as an object and transformation is involved using the method of these objects.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8153400" cy="1631216"/>
          </a:xfrm>
          <a:prstGeom prst="rect">
            <a:avLst/>
          </a:prstGeom>
        </p:spPr>
        <p:txBody>
          <a:bodyPr wrap="square">
            <a:spAutoFit/>
          </a:bodyPr>
          <a:lstStyle/>
          <a:p>
            <a:r>
              <a:rPr lang="en-US" sz="2800" b="1" dirty="0" smtClean="0"/>
              <a:t>Now, How Does </a:t>
            </a:r>
            <a:r>
              <a:rPr lang="en-US" sz="2800" b="1" dirty="0" err="1" smtClean="0"/>
              <a:t>Rdd</a:t>
            </a:r>
            <a:r>
              <a:rPr lang="en-US" sz="2800" b="1" dirty="0" smtClean="0"/>
              <a:t> Helping for Fault Tolerance?</a:t>
            </a:r>
          </a:p>
          <a:p>
            <a:r>
              <a:rPr lang="en-US" b="1" dirty="0" smtClean="0"/>
              <a:t>Since RDDs are created over a set of transformations , it logs those transformations, rather than actual </a:t>
            </a:r>
            <a:r>
              <a:rPr lang="en-US" b="1" dirty="0" err="1" smtClean="0"/>
              <a:t>data.Graph</a:t>
            </a:r>
            <a:r>
              <a:rPr lang="en-US" b="1" dirty="0" smtClean="0"/>
              <a:t> of transformations to produce one RDD is called as </a:t>
            </a:r>
            <a:r>
              <a:rPr lang="en-US" b="1" i="1" dirty="0" smtClean="0"/>
              <a:t>Lineage Graph</a:t>
            </a:r>
            <a:r>
              <a:rPr lang="en-US" dirty="0" smtClean="0"/>
              <a:t>.</a:t>
            </a:r>
          </a:p>
          <a:p>
            <a:r>
              <a:rPr lang="en-US" dirty="0" smtClean="0"/>
              <a:t>For example –</a:t>
            </a:r>
            <a:endParaRPr lang="en-US" dirty="0"/>
          </a:p>
        </p:txBody>
      </p:sp>
      <p:sp>
        <p:nvSpPr>
          <p:cNvPr id="9" name="Rectangle 8"/>
          <p:cNvSpPr/>
          <p:nvPr/>
        </p:nvSpPr>
        <p:spPr>
          <a:xfrm>
            <a:off x="609600" y="2209800"/>
            <a:ext cx="6248400" cy="923330"/>
          </a:xfrm>
          <a:prstGeom prst="rect">
            <a:avLst/>
          </a:prstGeom>
        </p:spPr>
        <p:txBody>
          <a:bodyPr wrap="square">
            <a:spAutoFit/>
          </a:bodyPr>
          <a:lstStyle/>
          <a:p>
            <a:r>
              <a:rPr lang="en-US" dirty="0" err="1" smtClean="0"/>
              <a:t>firstRDD</a:t>
            </a:r>
            <a:r>
              <a:rPr lang="en-US" dirty="0" smtClean="0"/>
              <a:t>=</a:t>
            </a:r>
            <a:r>
              <a:rPr lang="en-US" dirty="0" err="1" smtClean="0"/>
              <a:t>spark.textFile</a:t>
            </a:r>
            <a:r>
              <a:rPr lang="en-US" dirty="0" smtClean="0"/>
              <a:t>("</a:t>
            </a:r>
            <a:r>
              <a:rPr lang="en-US" dirty="0" err="1" smtClean="0"/>
              <a:t>hdfs</a:t>
            </a:r>
            <a:r>
              <a:rPr lang="en-US" dirty="0" smtClean="0"/>
              <a:t>://...")</a:t>
            </a:r>
          </a:p>
          <a:p>
            <a:r>
              <a:rPr lang="en-US" dirty="0" err="1" smtClean="0"/>
              <a:t>secondRDD</a:t>
            </a:r>
            <a:r>
              <a:rPr lang="en-US" dirty="0" smtClean="0"/>
              <a:t>=</a:t>
            </a:r>
            <a:r>
              <a:rPr lang="en-US" dirty="0" err="1" smtClean="0"/>
              <a:t>firstRDD.filter</a:t>
            </a:r>
            <a:r>
              <a:rPr lang="en-US" dirty="0" smtClean="0"/>
              <a:t>(</a:t>
            </a:r>
            <a:r>
              <a:rPr lang="en-US" dirty="0" err="1" smtClean="0"/>
              <a:t>someFunction</a:t>
            </a:r>
            <a:r>
              <a:rPr lang="en-US" dirty="0" smtClean="0"/>
              <a:t>);</a:t>
            </a:r>
          </a:p>
          <a:p>
            <a:r>
              <a:rPr lang="en-US" dirty="0" err="1" smtClean="0"/>
              <a:t>thirdRDD</a:t>
            </a:r>
            <a:r>
              <a:rPr lang="en-US" dirty="0" smtClean="0"/>
              <a:t> = secondRDD.map(</a:t>
            </a:r>
            <a:r>
              <a:rPr lang="en-US" dirty="0" err="1" smtClean="0"/>
              <a:t>someFunction</a:t>
            </a:r>
            <a:r>
              <a:rPr lang="en-US" dirty="0" smtClean="0"/>
              <a:t>);</a:t>
            </a:r>
            <a:endParaRPr lang="en-US" dirty="0"/>
          </a:p>
        </p:txBody>
      </p:sp>
      <p:pic>
        <p:nvPicPr>
          <p:cNvPr id="40967" name="Picture 7"/>
          <p:cNvPicPr>
            <a:picLocks noChangeAspect="1" noChangeArrowheads="1"/>
          </p:cNvPicPr>
          <p:nvPr/>
        </p:nvPicPr>
        <p:blipFill>
          <a:blip r:embed="rId2"/>
          <a:srcRect/>
          <a:stretch>
            <a:fillRect/>
          </a:stretch>
        </p:blipFill>
        <p:spPr bwMode="auto">
          <a:xfrm>
            <a:off x="5181600" y="1981200"/>
            <a:ext cx="3509962" cy="3995738"/>
          </a:xfrm>
          <a:prstGeom prst="rect">
            <a:avLst/>
          </a:prstGeom>
          <a:noFill/>
          <a:ln w="9525">
            <a:noFill/>
            <a:miter lim="800000"/>
            <a:headEnd/>
            <a:tailEnd/>
          </a:ln>
          <a:effectLst/>
        </p:spPr>
      </p:pic>
      <p:sp>
        <p:nvSpPr>
          <p:cNvPr id="11" name="Rectangle 10"/>
          <p:cNvSpPr/>
          <p:nvPr/>
        </p:nvSpPr>
        <p:spPr>
          <a:xfrm>
            <a:off x="609600" y="3962400"/>
            <a:ext cx="4572000" cy="2585323"/>
          </a:xfrm>
          <a:prstGeom prst="rect">
            <a:avLst/>
          </a:prstGeom>
        </p:spPr>
        <p:txBody>
          <a:bodyPr>
            <a:spAutoFit/>
          </a:bodyPr>
          <a:lstStyle/>
          <a:p>
            <a:r>
              <a:rPr lang="en-US" b="1" dirty="0" smtClean="0"/>
              <a:t>In case of we lose some partition of RDD , we can replay the transformation on that partition  in lineage to achieve the same computation, rather than doing data replication across multiple </a:t>
            </a:r>
            <a:r>
              <a:rPr lang="en-US" b="1" dirty="0" err="1" smtClean="0"/>
              <a:t>nodes.This</a:t>
            </a:r>
            <a:r>
              <a:rPr lang="en-US" b="1" dirty="0" smtClean="0"/>
              <a:t> characteristic is biggest benefit of RDD , because it saves a lot of efforts in data management and replication and thus achieves faster computations.</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228600"/>
            <a:ext cx="5419440" cy="584775"/>
          </a:xfrm>
          <a:prstGeom prst="rect">
            <a:avLst/>
          </a:prstGeom>
        </p:spPr>
        <p:txBody>
          <a:bodyPr wrap="square">
            <a:spAutoFit/>
          </a:bodyPr>
          <a:lstStyle/>
          <a:p>
            <a:pPr fontAlgn="base"/>
            <a:r>
              <a:rPr lang="en-US" sz="3200" dirty="0" smtClean="0"/>
              <a:t>3. Introduction to RDD Lineage</a:t>
            </a:r>
            <a:endParaRPr lang="en-US" sz="3200" dirty="0"/>
          </a:p>
        </p:txBody>
      </p:sp>
      <p:sp>
        <p:nvSpPr>
          <p:cNvPr id="3" name="Rectangle 2"/>
          <p:cNvSpPr/>
          <p:nvPr/>
        </p:nvSpPr>
        <p:spPr>
          <a:xfrm>
            <a:off x="381000" y="990599"/>
            <a:ext cx="8534400" cy="3693319"/>
          </a:xfrm>
          <a:prstGeom prst="rect">
            <a:avLst/>
          </a:prstGeom>
        </p:spPr>
        <p:txBody>
          <a:bodyPr wrap="square">
            <a:spAutoFit/>
          </a:bodyPr>
          <a:lstStyle/>
          <a:p>
            <a:pPr fontAlgn="base"/>
            <a:r>
              <a:rPr lang="en-US" b="1" dirty="0" smtClean="0"/>
              <a:t>While </a:t>
            </a:r>
            <a:r>
              <a:rPr lang="en-US" b="1" dirty="0" smtClean="0">
                <a:hlinkClick r:id="rId2"/>
              </a:rPr>
              <a:t>we create a new RDD</a:t>
            </a:r>
            <a:r>
              <a:rPr lang="en-US" b="1" dirty="0" smtClean="0"/>
              <a:t> from an existing Spark RDD, that new RDD also carries a pointer to the parent RDD in Spark</a:t>
            </a:r>
            <a:r>
              <a:rPr lang="en-US" dirty="0" smtClean="0"/>
              <a:t>. That is the same as all the dependencies between the RDDs those are logged in a graph, rather than the actual data. It is what we call as lineage graph.</a:t>
            </a:r>
            <a:br>
              <a:rPr lang="en-US" dirty="0" smtClean="0"/>
            </a:br>
            <a:r>
              <a:rPr lang="en-US" b="1" dirty="0" smtClean="0"/>
              <a:t>RDD lineage is nothing but the graph of all the parent RDDs of an RDD. We also call it an RDD operator graph or RDD dependency graph. To be very specific, it is an output of applying transformations to the spark. Then, it creates a logical execution plan.</a:t>
            </a:r>
            <a:r>
              <a:rPr lang="en-US" dirty="0" smtClean="0"/>
              <a:t/>
            </a:r>
            <a:br>
              <a:rPr lang="en-US" dirty="0" smtClean="0"/>
            </a:br>
            <a:r>
              <a:rPr lang="en-US" dirty="0" smtClean="0"/>
              <a:t>Also, physical execution plan or execution </a:t>
            </a:r>
            <a:r>
              <a:rPr lang="en-US" b="1" dirty="0" smtClean="0">
                <a:hlinkClick r:id="rId3"/>
              </a:rPr>
              <a:t>DAG</a:t>
            </a:r>
            <a:r>
              <a:rPr lang="en-US" dirty="0" smtClean="0"/>
              <a:t> is known as DAG of stages.</a:t>
            </a:r>
            <a:br>
              <a:rPr lang="en-US" dirty="0" smtClean="0"/>
            </a:br>
            <a:r>
              <a:rPr lang="en-US" dirty="0" smtClean="0"/>
              <a:t>Let’s start with one example of Spark RDD lineage by using Cartesian or zip to understand well. However, we can also use other operators to build an RDD graph in Spark.</a:t>
            </a:r>
            <a:br>
              <a:rPr lang="en-US" dirty="0" smtClean="0"/>
            </a:br>
            <a:endParaRPr lang="en-US" dirty="0" smtClean="0"/>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762000"/>
            <a:ext cx="8382000" cy="2308324"/>
          </a:xfrm>
          <a:prstGeom prst="rect">
            <a:avLst/>
          </a:prstGeom>
        </p:spPr>
        <p:txBody>
          <a:bodyPr wrap="square">
            <a:spAutoFit/>
          </a:bodyPr>
          <a:lstStyle/>
          <a:p>
            <a:pPr fontAlgn="base"/>
            <a:r>
              <a:rPr lang="en-US" b="1" dirty="0" smtClean="0"/>
              <a:t>DSM </a:t>
            </a:r>
            <a:r>
              <a:rPr lang="en-US" dirty="0" smtClean="0"/>
              <a:t>(Distributed Shared Memory) is a very general abstraction, but this generality makes it harder to implement in an efficient and fault tolerant manner on commodity clusters. Here the need of RDD comes into the picture.</a:t>
            </a:r>
          </a:p>
          <a:p>
            <a:pPr fontAlgn="base"/>
            <a:r>
              <a:rPr lang="en-US" b="1" dirty="0" smtClean="0"/>
              <a:t>In distributed computing system data is stored in intermediate stable distributed store such as </a:t>
            </a:r>
            <a:r>
              <a:rPr lang="en-US" b="1" dirty="0" smtClean="0">
                <a:hlinkClick r:id="rId2"/>
              </a:rPr>
              <a:t>HDFS</a:t>
            </a:r>
            <a:r>
              <a:rPr lang="en-US" b="1" dirty="0" smtClean="0"/>
              <a:t> or Amazon S3. This makes the computation of job slower since it involves many IO operations, replications, and serializations in the process.</a:t>
            </a:r>
          </a:p>
          <a:p>
            <a:pPr fontAlgn="base"/>
            <a:r>
              <a:rPr lang="en-US" b="1" dirty="0" smtClean="0"/>
              <a:t>In first two cases we keep data in-memory, it can improve performance by an order of magnitude.</a:t>
            </a:r>
            <a:endParaRPr lang="en-US" b="1" dirty="0"/>
          </a:p>
        </p:txBody>
      </p:sp>
      <p:sp>
        <p:nvSpPr>
          <p:cNvPr id="3" name="Rectangle 2"/>
          <p:cNvSpPr/>
          <p:nvPr/>
        </p:nvSpPr>
        <p:spPr>
          <a:xfrm>
            <a:off x="533400" y="228600"/>
            <a:ext cx="5676395" cy="523220"/>
          </a:xfrm>
          <a:prstGeom prst="rect">
            <a:avLst/>
          </a:prstGeom>
        </p:spPr>
        <p:txBody>
          <a:bodyPr wrap="square">
            <a:spAutoFit/>
          </a:bodyPr>
          <a:lstStyle/>
          <a:p>
            <a:pPr fontAlgn="base"/>
            <a:r>
              <a:rPr lang="en-US" sz="2800" b="1" dirty="0" smtClean="0"/>
              <a:t>3. Why do we need RDD in Spark?</a:t>
            </a:r>
            <a:endParaRPr lang="en-US" sz="2800" b="1" dirty="0"/>
          </a:p>
        </p:txBody>
      </p:sp>
      <p:sp>
        <p:nvSpPr>
          <p:cNvPr id="4" name="Rectangle 3"/>
          <p:cNvSpPr/>
          <p:nvPr/>
        </p:nvSpPr>
        <p:spPr>
          <a:xfrm>
            <a:off x="381000" y="3200400"/>
            <a:ext cx="8534400" cy="923330"/>
          </a:xfrm>
          <a:prstGeom prst="rect">
            <a:avLst/>
          </a:prstGeom>
        </p:spPr>
        <p:txBody>
          <a:bodyPr wrap="square">
            <a:spAutoFit/>
          </a:bodyPr>
          <a:lstStyle/>
          <a:p>
            <a:r>
              <a:rPr lang="en-US" dirty="0" smtClean="0"/>
              <a:t>To achieve fault tolerance efficiently, RDDs provide a restricted form of shared memory, based on </a:t>
            </a:r>
            <a:r>
              <a:rPr lang="en-US" b="1" dirty="0" smtClean="0"/>
              <a:t>coarse-grained transformation</a:t>
            </a:r>
            <a:r>
              <a:rPr lang="en-US" dirty="0" smtClean="0"/>
              <a:t> rather than </a:t>
            </a:r>
            <a:r>
              <a:rPr lang="en-US" b="1" dirty="0" smtClean="0"/>
              <a:t>fine-grained</a:t>
            </a:r>
            <a:r>
              <a:rPr lang="en-US" dirty="0" smtClean="0"/>
              <a:t> updates to shared state.</a:t>
            </a:r>
            <a:endParaRPr lang="en-US" dirty="0"/>
          </a:p>
        </p:txBody>
      </p:sp>
      <p:sp>
        <p:nvSpPr>
          <p:cNvPr id="5" name="Rectangle 4"/>
          <p:cNvSpPr/>
          <p:nvPr/>
        </p:nvSpPr>
        <p:spPr>
          <a:xfrm>
            <a:off x="152400" y="4191000"/>
            <a:ext cx="8763000" cy="1200329"/>
          </a:xfrm>
          <a:prstGeom prst="rect">
            <a:avLst/>
          </a:prstGeom>
        </p:spPr>
        <p:txBody>
          <a:bodyPr wrap="square">
            <a:spAutoFit/>
          </a:bodyPr>
          <a:lstStyle/>
          <a:p>
            <a:r>
              <a:rPr lang="en-US" dirty="0" smtClean="0"/>
              <a:t>Apache Spark evaluates RDDs lazily. It is called when needed, which saves lots of time and improves efficiency. The first time they are used in an action so that it can pipeline the transformation. Also, the programmer can call a persist method to state which RDD they want to use in future operations.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381000"/>
            <a:ext cx="7543800" cy="1200329"/>
          </a:xfrm>
          <a:prstGeom prst="rect">
            <a:avLst/>
          </a:prstGeom>
        </p:spPr>
        <p:txBody>
          <a:bodyPr wrap="square">
            <a:spAutoFit/>
          </a:bodyPr>
          <a:lstStyle/>
          <a:p>
            <a:r>
              <a:rPr lang="en-US" dirty="0" smtClean="0"/>
              <a:t>Apache Spark is an open-source cluster computing system that provides high-level API in Java, </a:t>
            </a:r>
            <a:r>
              <a:rPr lang="en-US" dirty="0" err="1" smtClean="0"/>
              <a:t>Scala</a:t>
            </a:r>
            <a:r>
              <a:rPr lang="en-US" dirty="0" smtClean="0"/>
              <a:t>, Python and R. It can access data from HDFS, Cassandra, </a:t>
            </a:r>
            <a:r>
              <a:rPr lang="en-US" b="1" dirty="0" err="1" smtClean="0">
                <a:hlinkClick r:id="rId2"/>
              </a:rPr>
              <a:t>HBase</a:t>
            </a:r>
            <a:r>
              <a:rPr lang="en-US" dirty="0" smtClean="0"/>
              <a:t>, </a:t>
            </a:r>
            <a:r>
              <a:rPr lang="en-US" b="1" dirty="0" smtClean="0">
                <a:hlinkClick r:id="rId3"/>
              </a:rPr>
              <a:t>Hive</a:t>
            </a:r>
            <a:r>
              <a:rPr lang="en-US" dirty="0" smtClean="0"/>
              <a:t>, Tachyon, and any </a:t>
            </a:r>
            <a:r>
              <a:rPr lang="en-US" dirty="0" err="1" smtClean="0"/>
              <a:t>Hadoop</a:t>
            </a:r>
            <a:r>
              <a:rPr lang="en-US" dirty="0" smtClean="0"/>
              <a:t> data source. And run in </a:t>
            </a:r>
            <a:r>
              <a:rPr lang="en-US" b="1" dirty="0" smtClean="0">
                <a:hlinkClick r:id="rId4"/>
              </a:rPr>
              <a:t>Standalone, YARN and </a:t>
            </a:r>
            <a:r>
              <a:rPr lang="en-US" b="1" dirty="0" err="1" smtClean="0">
                <a:hlinkClick r:id="rId4"/>
              </a:rPr>
              <a:t>Mesos</a:t>
            </a:r>
            <a:r>
              <a:rPr lang="en-US" b="1" dirty="0" smtClean="0">
                <a:hlinkClick r:id="rId4"/>
              </a:rPr>
              <a:t> cluster manager</a:t>
            </a:r>
            <a:r>
              <a:rPr lang="en-US" dirty="0" smtClean="0"/>
              <a:t>.</a:t>
            </a:r>
            <a:endParaRPr lang="en-US" dirty="0"/>
          </a:p>
        </p:txBody>
      </p:sp>
      <p:sp>
        <p:nvSpPr>
          <p:cNvPr id="5" name="Rectangle 4"/>
          <p:cNvSpPr/>
          <p:nvPr/>
        </p:nvSpPr>
        <p:spPr>
          <a:xfrm>
            <a:off x="228600" y="2057400"/>
            <a:ext cx="8686800" cy="2031325"/>
          </a:xfrm>
          <a:prstGeom prst="rect">
            <a:avLst/>
          </a:prstGeom>
        </p:spPr>
        <p:txBody>
          <a:bodyPr wrap="square">
            <a:spAutoFit/>
          </a:bodyPr>
          <a:lstStyle/>
          <a:p>
            <a:pPr fontAlgn="base"/>
            <a:r>
              <a:rPr lang="en-US" dirty="0" smtClean="0"/>
              <a:t>2. What is Spark?</a:t>
            </a:r>
          </a:p>
          <a:p>
            <a:pPr fontAlgn="base"/>
            <a:r>
              <a:rPr lang="en-US" dirty="0" smtClean="0"/>
              <a:t>Apache Spark is a general-purpose &amp; lightning fast cluster computing system. It provides a high-level API. For example, </a:t>
            </a:r>
            <a:r>
              <a:rPr lang="en-US" b="1" dirty="0" smtClean="0">
                <a:hlinkClick r:id="rId5"/>
              </a:rPr>
              <a:t>Java</a:t>
            </a:r>
            <a:r>
              <a:rPr lang="en-US" dirty="0" smtClean="0"/>
              <a:t>, </a:t>
            </a:r>
            <a:r>
              <a:rPr lang="en-US" b="1" dirty="0" err="1" smtClean="0">
                <a:hlinkClick r:id="rId6"/>
              </a:rPr>
              <a:t>Scala</a:t>
            </a:r>
            <a:r>
              <a:rPr lang="en-US" dirty="0" smtClean="0"/>
              <a:t>, </a:t>
            </a:r>
            <a:r>
              <a:rPr lang="en-US" b="1" dirty="0" smtClean="0">
                <a:hlinkClick r:id="rId7"/>
              </a:rPr>
              <a:t>Python</a:t>
            </a:r>
            <a:r>
              <a:rPr lang="en-US" dirty="0" smtClean="0"/>
              <a:t>, and</a:t>
            </a:r>
            <a:r>
              <a:rPr lang="en-US" b="1" dirty="0" smtClean="0"/>
              <a:t> </a:t>
            </a:r>
            <a:r>
              <a:rPr lang="en-US" b="1" dirty="0" smtClean="0">
                <a:hlinkClick r:id="rId8"/>
              </a:rPr>
              <a:t>R</a:t>
            </a:r>
            <a:r>
              <a:rPr lang="en-US" dirty="0" smtClean="0"/>
              <a:t>. Apache Spark is a tool for Running Spark Applications. Spark is 100 times faster than </a:t>
            </a:r>
            <a:r>
              <a:rPr lang="en-US" b="1" dirty="0" err="1" smtClean="0">
                <a:hlinkClick r:id="rId9"/>
              </a:rPr>
              <a:t>Bigdata</a:t>
            </a:r>
            <a:r>
              <a:rPr lang="en-US" dirty="0" smtClean="0"/>
              <a:t> </a:t>
            </a:r>
            <a:r>
              <a:rPr lang="en-US" dirty="0" err="1" smtClean="0"/>
              <a:t>Hadoop</a:t>
            </a:r>
            <a:r>
              <a:rPr lang="en-US" dirty="0" smtClean="0"/>
              <a:t> and 10 times faster than accessing data from disk.</a:t>
            </a:r>
            <a:br>
              <a:rPr lang="en-US" dirty="0" smtClean="0"/>
            </a:br>
            <a:r>
              <a:rPr lang="en-US" dirty="0" smtClean="0"/>
              <a:t>Spark is written in </a:t>
            </a:r>
            <a:r>
              <a:rPr lang="en-US" dirty="0" err="1" smtClean="0"/>
              <a:t>Scala</a:t>
            </a:r>
            <a:r>
              <a:rPr lang="en-US" dirty="0" smtClean="0"/>
              <a:t> but provides rich APIs in </a:t>
            </a:r>
            <a:r>
              <a:rPr lang="en-US" dirty="0" err="1" smtClean="0"/>
              <a:t>Scala</a:t>
            </a:r>
            <a:r>
              <a:rPr lang="en-US" dirty="0" smtClean="0"/>
              <a:t>, Java, Python, and R.</a:t>
            </a:r>
            <a:br>
              <a:rPr lang="en-US" dirty="0" smtClean="0"/>
            </a:br>
            <a:r>
              <a:rPr lang="en-US" dirty="0" smtClean="0"/>
              <a:t>It can be integrated with </a:t>
            </a:r>
            <a:r>
              <a:rPr lang="en-US" b="1" dirty="0" err="1" smtClean="0">
                <a:hlinkClick r:id="rId10"/>
              </a:rPr>
              <a:t>Hadoop</a:t>
            </a:r>
            <a:r>
              <a:rPr lang="en-US" b="1" dirty="0" smtClean="0">
                <a:hlinkClick r:id="rId10"/>
              </a:rPr>
              <a:t> </a:t>
            </a:r>
            <a:r>
              <a:rPr lang="en-US" dirty="0" smtClean="0"/>
              <a:t>and can process existing </a:t>
            </a:r>
            <a:r>
              <a:rPr lang="en-US" dirty="0" err="1" smtClean="0"/>
              <a:t>Hadoop</a:t>
            </a:r>
            <a:r>
              <a:rPr lang="en-US" dirty="0" smtClean="0"/>
              <a:t> </a:t>
            </a:r>
            <a:r>
              <a:rPr lang="en-US" b="1" dirty="0" smtClean="0">
                <a:hlinkClick r:id="rId11"/>
              </a:rPr>
              <a:t>HDFS</a:t>
            </a:r>
            <a:r>
              <a:rPr lang="en-US" dirty="0" smtClean="0"/>
              <a:t> data. </a:t>
            </a:r>
            <a:endParaRPr lang="en-US" dirty="0"/>
          </a:p>
        </p:txBody>
      </p:sp>
      <p:sp>
        <p:nvSpPr>
          <p:cNvPr id="6" name="Rectangle 5"/>
          <p:cNvSpPr/>
          <p:nvPr/>
        </p:nvSpPr>
        <p:spPr>
          <a:xfrm>
            <a:off x="457200" y="4800600"/>
            <a:ext cx="7696200" cy="1477328"/>
          </a:xfrm>
          <a:prstGeom prst="rect">
            <a:avLst/>
          </a:prstGeom>
        </p:spPr>
        <p:txBody>
          <a:bodyPr wrap="square">
            <a:spAutoFit/>
          </a:bodyPr>
          <a:lstStyle/>
          <a:p>
            <a:pPr fontAlgn="base"/>
            <a:r>
              <a:rPr lang="en-US" dirty="0" smtClean="0"/>
              <a:t>3. History Of Apache Spark</a:t>
            </a:r>
          </a:p>
          <a:p>
            <a:pPr fontAlgn="base"/>
            <a:r>
              <a:rPr lang="en-US" dirty="0" smtClean="0"/>
              <a:t>Apache Spark was introduced in 2009 in the UC Berkeley R&amp;D Lab, later it becomes </a:t>
            </a:r>
            <a:r>
              <a:rPr lang="en-US" dirty="0" err="1" smtClean="0"/>
              <a:t>AMPLab</a:t>
            </a:r>
            <a:r>
              <a:rPr lang="en-US" dirty="0" smtClean="0"/>
              <a:t>. It was open sourced in 2010 under BSD license. In 2013 spark was donated to Apache Software Foundation where it became top-level Apache project in 2014.</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1" y="381000"/>
            <a:ext cx="5755794" cy="584775"/>
          </a:xfrm>
          <a:prstGeom prst="rect">
            <a:avLst/>
          </a:prstGeom>
        </p:spPr>
        <p:txBody>
          <a:bodyPr wrap="square">
            <a:spAutoFit/>
          </a:bodyPr>
          <a:lstStyle/>
          <a:p>
            <a:r>
              <a:rPr lang="en-US" dirty="0" smtClean="0"/>
              <a:t> </a:t>
            </a:r>
            <a:r>
              <a:rPr lang="en-US" sz="3200" b="1" dirty="0" smtClean="0"/>
              <a:t>3 ways of creating RDDs in Spark</a:t>
            </a:r>
            <a:endParaRPr lang="en-US" sz="3200" b="1" dirty="0"/>
          </a:p>
        </p:txBody>
      </p:sp>
      <p:sp>
        <p:nvSpPr>
          <p:cNvPr id="3" name="Rectangle 2"/>
          <p:cNvSpPr/>
          <p:nvPr/>
        </p:nvSpPr>
        <p:spPr>
          <a:xfrm>
            <a:off x="381000" y="1143001"/>
            <a:ext cx="8534400" cy="646331"/>
          </a:xfrm>
          <a:prstGeom prst="rect">
            <a:avLst/>
          </a:prstGeom>
        </p:spPr>
        <p:txBody>
          <a:bodyPr wrap="square">
            <a:spAutoFit/>
          </a:bodyPr>
          <a:lstStyle/>
          <a:p>
            <a:r>
              <a:rPr lang="en-US" dirty="0" smtClean="0"/>
              <a:t> – Using parallelized collection, from existing Apache Spark RDDs and from external datasets. </a:t>
            </a:r>
            <a:endParaRPr lang="en-US" dirty="0"/>
          </a:p>
        </p:txBody>
      </p:sp>
      <p:pic>
        <p:nvPicPr>
          <p:cNvPr id="31746" name="Picture 2" descr="How to Create RDDs in Apache Spark?"/>
          <p:cNvPicPr>
            <a:picLocks noChangeAspect="1" noChangeArrowheads="1"/>
          </p:cNvPicPr>
          <p:nvPr/>
        </p:nvPicPr>
        <p:blipFill>
          <a:blip r:embed="rId2"/>
          <a:srcRect/>
          <a:stretch>
            <a:fillRect/>
          </a:stretch>
        </p:blipFill>
        <p:spPr bwMode="auto">
          <a:xfrm>
            <a:off x="533400" y="2286000"/>
            <a:ext cx="7353058" cy="384810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3766544" cy="369332"/>
          </a:xfrm>
          <a:prstGeom prst="rect">
            <a:avLst/>
          </a:prstGeom>
        </p:spPr>
        <p:txBody>
          <a:bodyPr wrap="none">
            <a:spAutoFit/>
          </a:bodyPr>
          <a:lstStyle/>
          <a:p>
            <a:pPr fontAlgn="base"/>
            <a:r>
              <a:rPr lang="en-US" b="1" dirty="0" err="1" smtClean="0"/>
              <a:t>i</a:t>
            </a:r>
            <a:r>
              <a:rPr lang="en-US" b="1" dirty="0" smtClean="0"/>
              <a:t>. Parallelized collection (parallelizing)</a:t>
            </a:r>
            <a:endParaRPr lang="en-US" b="1" dirty="0"/>
          </a:p>
        </p:txBody>
      </p:sp>
      <p:sp>
        <p:nvSpPr>
          <p:cNvPr id="3" name="Rectangle 2"/>
          <p:cNvSpPr/>
          <p:nvPr/>
        </p:nvSpPr>
        <p:spPr>
          <a:xfrm>
            <a:off x="457200" y="1219200"/>
            <a:ext cx="8458200" cy="4247317"/>
          </a:xfrm>
          <a:prstGeom prst="rect">
            <a:avLst/>
          </a:prstGeom>
        </p:spPr>
        <p:txBody>
          <a:bodyPr wrap="square">
            <a:spAutoFit/>
          </a:bodyPr>
          <a:lstStyle/>
          <a:p>
            <a:pPr fontAlgn="base"/>
            <a:r>
              <a:rPr lang="en-US" dirty="0" smtClean="0"/>
              <a:t>In the initial stage when we learn Spark,</a:t>
            </a:r>
            <a:r>
              <a:rPr lang="en-US" b="1" dirty="0" smtClean="0"/>
              <a:t> </a:t>
            </a:r>
            <a:r>
              <a:rPr lang="en-US" b="1" dirty="0" smtClean="0">
                <a:hlinkClick r:id="rId2"/>
              </a:rPr>
              <a:t>RDDs</a:t>
            </a:r>
            <a:r>
              <a:rPr lang="en-US" b="1" dirty="0" smtClean="0"/>
              <a:t> are generally created by parallelized collection i.e. by taking an existing collection in the program and passing it to</a:t>
            </a:r>
            <a:r>
              <a:rPr lang="en-US" b="1" dirty="0" smtClean="0">
                <a:hlinkClick r:id="rId3"/>
              </a:rPr>
              <a:t> </a:t>
            </a:r>
            <a:r>
              <a:rPr lang="en-US" b="1" dirty="0" err="1" smtClean="0">
                <a:hlinkClick r:id="rId3"/>
              </a:rPr>
              <a:t>SparkContext’s</a:t>
            </a:r>
            <a:r>
              <a:rPr lang="en-US" b="1" dirty="0" err="1" smtClean="0"/>
              <a:t>parallelize</a:t>
            </a:r>
            <a:r>
              <a:rPr lang="en-US" b="1" dirty="0" smtClean="0"/>
              <a:t>() method.</a:t>
            </a:r>
            <a:r>
              <a:rPr lang="en-US" dirty="0" smtClean="0"/>
              <a:t> This method is used in the initial stage of learning Spark since it quickly creates our own RDDs in Spark shell and performs operations on them. </a:t>
            </a:r>
            <a:r>
              <a:rPr lang="en-US" b="1" dirty="0" smtClean="0"/>
              <a:t>This method is rarely used outside testing and prototyping because this method requires entire dataset on one machine.</a:t>
            </a:r>
            <a:r>
              <a:rPr lang="en-US" dirty="0" smtClean="0"/>
              <a:t/>
            </a:r>
            <a:br>
              <a:rPr lang="en-US" dirty="0" smtClean="0"/>
            </a:br>
            <a:r>
              <a:rPr lang="en-US" dirty="0" smtClean="0"/>
              <a:t>Consider the following example of </a:t>
            </a:r>
            <a:r>
              <a:rPr lang="en-US" dirty="0" err="1" smtClean="0"/>
              <a:t>sortByKey</a:t>
            </a:r>
            <a:r>
              <a:rPr lang="en-US" dirty="0" smtClean="0"/>
              <a:t>(). In this, the data to be sorted is taken through parallelized collection:</a:t>
            </a:r>
            <a:br>
              <a:rPr lang="en-US" dirty="0" smtClean="0"/>
            </a:br>
            <a:endParaRPr lang="en-US" b="1" dirty="0" smtClean="0"/>
          </a:p>
          <a:p>
            <a:pPr fontAlgn="base"/>
            <a:r>
              <a:rPr lang="en-US" b="1" dirty="0" err="1" smtClean="0"/>
              <a:t>val</a:t>
            </a:r>
            <a:r>
              <a:rPr lang="en-US" b="1" dirty="0" smtClean="0"/>
              <a:t> data=</a:t>
            </a:r>
            <a:r>
              <a:rPr lang="en-US" b="1" dirty="0" err="1" smtClean="0"/>
              <a:t>spark.sparkContext.parallelize</a:t>
            </a:r>
            <a:r>
              <a:rPr lang="en-US" b="1" dirty="0" smtClean="0"/>
              <a:t>(</a:t>
            </a:r>
            <a:r>
              <a:rPr lang="en-US" b="1" dirty="0" err="1" smtClean="0"/>
              <a:t>Seq</a:t>
            </a:r>
            <a:r>
              <a:rPr lang="en-US" b="1" dirty="0" smtClean="0"/>
              <a:t>(("maths",52),("english",75),("science",82), ("computer",65),("maths",85)))</a:t>
            </a:r>
          </a:p>
          <a:p>
            <a:pPr fontAlgn="base"/>
            <a:r>
              <a:rPr lang="en-US" b="1" dirty="0" err="1" smtClean="0"/>
              <a:t>val</a:t>
            </a:r>
            <a:r>
              <a:rPr lang="en-US" b="1" dirty="0" smtClean="0"/>
              <a:t> sorted = </a:t>
            </a:r>
            <a:r>
              <a:rPr lang="en-US" b="1" dirty="0" err="1" smtClean="0"/>
              <a:t>data.sortByKey</a:t>
            </a:r>
            <a:r>
              <a:rPr lang="en-US" b="1" dirty="0" smtClean="0"/>
              <a:t>()</a:t>
            </a:r>
          </a:p>
          <a:p>
            <a:pPr fontAlgn="base"/>
            <a:r>
              <a:rPr lang="en-US" b="1" dirty="0" err="1" smtClean="0"/>
              <a:t>sorted.foreach</a:t>
            </a:r>
            <a:r>
              <a:rPr lang="en-US" b="1" dirty="0" smtClean="0"/>
              <a:t>(</a:t>
            </a:r>
            <a:r>
              <a:rPr lang="en-US" b="1" dirty="0" err="1" smtClean="0"/>
              <a:t>println</a:t>
            </a:r>
            <a:r>
              <a:rPr lang="en-US" b="1" dirty="0" smtClean="0"/>
              <a:t>)</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6477000" cy="369332"/>
          </a:xfrm>
          <a:prstGeom prst="rect">
            <a:avLst/>
          </a:prstGeom>
        </p:spPr>
        <p:txBody>
          <a:bodyPr wrap="square">
            <a:spAutoFit/>
          </a:bodyPr>
          <a:lstStyle/>
          <a:p>
            <a:r>
              <a:rPr lang="en-US" dirty="0" smtClean="0">
                <a:hlinkClick r:id="rId2"/>
              </a:rPr>
              <a:t>Create RDD from List&lt;T&gt;</a:t>
            </a:r>
            <a:r>
              <a:rPr lang="en-US" dirty="0" smtClean="0"/>
              <a:t> using </a:t>
            </a:r>
            <a:r>
              <a:rPr lang="en-US" dirty="0" smtClean="0">
                <a:hlinkClick r:id="rId3"/>
              </a:rPr>
              <a:t>Spark Parallelize</a:t>
            </a:r>
            <a:r>
              <a:rPr lang="en-US" dirty="0" smtClean="0"/>
              <a:t>.</a:t>
            </a:r>
            <a:endParaRPr lang="en-US" dirty="0"/>
          </a:p>
        </p:txBody>
      </p:sp>
      <p:pic>
        <p:nvPicPr>
          <p:cNvPr id="1026" name="Picture 2"/>
          <p:cNvPicPr>
            <a:picLocks noChangeAspect="1" noChangeArrowheads="1"/>
          </p:cNvPicPr>
          <p:nvPr/>
        </p:nvPicPr>
        <p:blipFill>
          <a:blip r:embed="rId4"/>
          <a:srcRect/>
          <a:stretch>
            <a:fillRect/>
          </a:stretch>
        </p:blipFill>
        <p:spPr bwMode="auto">
          <a:xfrm>
            <a:off x="1343025" y="914400"/>
            <a:ext cx="645795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610600" cy="3139321"/>
          </a:xfrm>
          <a:prstGeom prst="rect">
            <a:avLst/>
          </a:prstGeom>
        </p:spPr>
        <p:txBody>
          <a:bodyPr wrap="square">
            <a:spAutoFit/>
          </a:bodyPr>
          <a:lstStyle/>
          <a:p>
            <a:pPr fontAlgn="base"/>
            <a:r>
              <a:rPr lang="en-US" dirty="0" smtClean="0"/>
              <a:t>The key point to note in parallelized collection is the number of partition the dataset is cut into. Spark will run one task for each partition of cluster. We require two to four partitions for each CPU in </a:t>
            </a:r>
            <a:r>
              <a:rPr lang="en-US" b="1" dirty="0" smtClean="0">
                <a:hlinkClick r:id="rId2"/>
              </a:rPr>
              <a:t>cluster</a:t>
            </a:r>
            <a:r>
              <a:rPr lang="en-US" dirty="0" smtClean="0"/>
              <a:t>. Spark sets number of partition based on our cluster. But we can also manually set the number of partitions. This is achieved by passing number of partition as second parameter to parallelize .</a:t>
            </a:r>
            <a:br>
              <a:rPr lang="en-US" dirty="0" smtClean="0"/>
            </a:br>
            <a:r>
              <a:rPr lang="en-US" dirty="0" smtClean="0"/>
              <a:t>e.g. </a:t>
            </a:r>
            <a:r>
              <a:rPr lang="en-US" dirty="0" err="1" smtClean="0"/>
              <a:t>sc.parallelize</a:t>
            </a:r>
            <a:r>
              <a:rPr lang="en-US" dirty="0" smtClean="0"/>
              <a:t>(data, 10), here we have manually given number of partition as 10.</a:t>
            </a:r>
            <a:br>
              <a:rPr lang="en-US" dirty="0" smtClean="0"/>
            </a:br>
            <a:r>
              <a:rPr lang="en-US" dirty="0" smtClean="0"/>
              <a:t>Consider one more example, here we have used parallelized collection and manually given the number of partitions:</a:t>
            </a:r>
            <a:br>
              <a:rPr lang="en-US" dirty="0" smtClean="0"/>
            </a:br>
            <a:r>
              <a:rPr lang="en-US" dirty="0" err="1" smtClean="0"/>
              <a:t>val</a:t>
            </a:r>
            <a:r>
              <a:rPr lang="en-US" dirty="0" smtClean="0"/>
              <a:t> rdd1 = </a:t>
            </a:r>
            <a:r>
              <a:rPr lang="en-US" dirty="0" err="1" smtClean="0"/>
              <a:t>spark.sparkContext.parallelize</a:t>
            </a:r>
            <a:r>
              <a:rPr lang="en-US" dirty="0" smtClean="0"/>
              <a:t>(</a:t>
            </a:r>
            <a:r>
              <a:rPr lang="en-US" b="1" dirty="0" smtClean="0"/>
              <a:t>Array</a:t>
            </a:r>
            <a:r>
              <a:rPr lang="en-US" dirty="0" smtClean="0"/>
              <a:t>("</a:t>
            </a:r>
            <a:r>
              <a:rPr lang="en-US" dirty="0" err="1" smtClean="0"/>
              <a:t>jan","feb","mar","april","may","jun</a:t>
            </a:r>
            <a:r>
              <a:rPr lang="en-US" dirty="0" smtClean="0"/>
              <a:t>"),3)</a:t>
            </a:r>
          </a:p>
          <a:p>
            <a:pPr fontAlgn="base"/>
            <a:r>
              <a:rPr lang="en-US" dirty="0" err="1" smtClean="0"/>
              <a:t>val</a:t>
            </a:r>
            <a:r>
              <a:rPr lang="en-US" dirty="0" smtClean="0"/>
              <a:t> result = rdd1.coalesce(2)</a:t>
            </a:r>
          </a:p>
          <a:p>
            <a:pPr fontAlgn="base"/>
            <a:r>
              <a:rPr lang="en-US" dirty="0" err="1" smtClean="0"/>
              <a:t>result.</a:t>
            </a:r>
            <a:r>
              <a:rPr lang="en-US" b="1" dirty="0" err="1" smtClean="0"/>
              <a:t>foreach</a:t>
            </a:r>
            <a:r>
              <a:rPr lang="en-US" dirty="0" smtClean="0"/>
              <a:t>(</a:t>
            </a:r>
            <a:r>
              <a:rPr lang="en-US" b="1" dirty="0" err="1" smtClean="0"/>
              <a:t>print</a:t>
            </a:r>
            <a:r>
              <a:rPr lang="en-US" dirty="0" err="1" smtClean="0"/>
              <a:t>ln</a:t>
            </a:r>
            <a:r>
              <a:rPr lang="en-US" dirty="0" smtClean="0"/>
              <a:t>)</a:t>
            </a:r>
            <a:endParaRPr lang="en-US" dirty="0"/>
          </a:p>
        </p:txBody>
      </p:sp>
      <p:sp>
        <p:nvSpPr>
          <p:cNvPr id="3" name="Rectangle 2"/>
          <p:cNvSpPr/>
          <p:nvPr/>
        </p:nvSpPr>
        <p:spPr>
          <a:xfrm>
            <a:off x="381000" y="3505200"/>
            <a:ext cx="8458200" cy="2862322"/>
          </a:xfrm>
          <a:prstGeom prst="rect">
            <a:avLst/>
          </a:prstGeom>
        </p:spPr>
        <p:txBody>
          <a:bodyPr wrap="square">
            <a:spAutoFit/>
          </a:bodyPr>
          <a:lstStyle/>
          <a:p>
            <a:pPr fontAlgn="base"/>
            <a:r>
              <a:rPr lang="en-US" b="1" dirty="0" smtClean="0"/>
              <a:t>ii. External Datasets (Referencing a dataset)</a:t>
            </a:r>
          </a:p>
          <a:p>
            <a:pPr fontAlgn="base"/>
            <a:r>
              <a:rPr lang="en-US" dirty="0" smtClean="0"/>
              <a:t>In Spark, the distributed dataset can be formed from any </a:t>
            </a:r>
            <a:r>
              <a:rPr lang="en-US" b="1" dirty="0" smtClean="0"/>
              <a:t>data source </a:t>
            </a:r>
            <a:r>
              <a:rPr lang="en-US" dirty="0" smtClean="0"/>
              <a:t>supported by </a:t>
            </a:r>
            <a:r>
              <a:rPr lang="en-US" dirty="0" err="1" smtClean="0"/>
              <a:t>Hadoop</a:t>
            </a:r>
            <a:r>
              <a:rPr lang="en-US" dirty="0" smtClean="0"/>
              <a:t>, including the </a:t>
            </a:r>
            <a:r>
              <a:rPr lang="en-US" b="1" dirty="0" smtClean="0"/>
              <a:t>local file system, </a:t>
            </a:r>
            <a:r>
              <a:rPr lang="en-US" b="1" dirty="0" smtClean="0">
                <a:hlinkClick r:id="rId3"/>
              </a:rPr>
              <a:t>HDFS</a:t>
            </a:r>
            <a:r>
              <a:rPr lang="en-US" b="1" dirty="0" smtClean="0"/>
              <a:t>, Cassandra, </a:t>
            </a:r>
            <a:r>
              <a:rPr lang="en-US" b="1" dirty="0" err="1" smtClean="0">
                <a:hlinkClick r:id="rId4"/>
              </a:rPr>
              <a:t>HBase</a:t>
            </a:r>
            <a:r>
              <a:rPr lang="en-US" b="1" dirty="0" smtClean="0">
                <a:hlinkClick r:id="rId4"/>
              </a:rPr>
              <a:t> </a:t>
            </a:r>
            <a:r>
              <a:rPr lang="en-US" dirty="0" smtClean="0"/>
              <a:t>etc</a:t>
            </a:r>
            <a:r>
              <a:rPr lang="en-US" b="1" dirty="0" smtClean="0"/>
              <a:t>. In this, the data is loaded from the external dataset</a:t>
            </a:r>
            <a:r>
              <a:rPr lang="en-US" dirty="0" smtClean="0"/>
              <a:t>.</a:t>
            </a:r>
            <a:r>
              <a:rPr lang="en-US" b="1" dirty="0" smtClean="0"/>
              <a:t> To create text file RDD, we can use </a:t>
            </a:r>
            <a:r>
              <a:rPr lang="en-US" b="1" dirty="0" err="1" smtClean="0"/>
              <a:t>SparkContext’s</a:t>
            </a:r>
            <a:r>
              <a:rPr lang="en-US" b="1" dirty="0" smtClean="0"/>
              <a:t> </a:t>
            </a:r>
            <a:r>
              <a:rPr lang="en-US" b="1" dirty="0" err="1" smtClean="0"/>
              <a:t>textFile</a:t>
            </a:r>
            <a:r>
              <a:rPr lang="en-US" b="1" dirty="0" smtClean="0"/>
              <a:t> method. It takes URL of the file and read it as a collection of line. URL can be a local path on the machine or a </a:t>
            </a:r>
            <a:r>
              <a:rPr lang="en-US" b="1" dirty="0" err="1" smtClean="0"/>
              <a:t>hdfs</a:t>
            </a:r>
            <a:r>
              <a:rPr lang="en-US" b="1" dirty="0" smtClean="0"/>
              <a:t>://, s3n://, et</a:t>
            </a:r>
            <a:r>
              <a:rPr lang="en-US" dirty="0" smtClean="0"/>
              <a:t>c</a:t>
            </a:r>
            <a:br>
              <a:rPr lang="en-US" dirty="0" smtClean="0"/>
            </a:br>
            <a:r>
              <a:rPr lang="en-US" dirty="0" smtClean="0"/>
              <a:t>The point to jot down is that the path of the local file system and worker node should be the same. The file should be present at same destinations both in the local file system and worker node.  We can copy the file to the worker nodes or use a network mounted shared file system.</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228600"/>
            <a:ext cx="8915400" cy="2862322"/>
          </a:xfrm>
          <a:prstGeom prst="rect">
            <a:avLst/>
          </a:prstGeom>
        </p:spPr>
        <p:txBody>
          <a:bodyPr wrap="square">
            <a:spAutoFit/>
          </a:bodyPr>
          <a:lstStyle/>
          <a:p>
            <a:pPr fontAlgn="base"/>
            <a:r>
              <a:rPr lang="en-US" b="1" dirty="0" smtClean="0"/>
              <a:t>a. </a:t>
            </a:r>
            <a:r>
              <a:rPr lang="en-US" dirty="0" err="1" smtClean="0"/>
              <a:t>csv</a:t>
            </a:r>
            <a:r>
              <a:rPr lang="en-US" b="1" dirty="0" smtClean="0"/>
              <a:t> (String path)</a:t>
            </a:r>
            <a:endParaRPr lang="en-US" dirty="0" smtClean="0"/>
          </a:p>
          <a:p>
            <a:pPr fontAlgn="base"/>
            <a:r>
              <a:rPr lang="en-US" dirty="0" smtClean="0"/>
              <a:t>It loads a CSV file and returns the result as a Dataset&lt;Row&gt;.</a:t>
            </a:r>
            <a:br>
              <a:rPr lang="en-US" dirty="0" smtClean="0"/>
            </a:br>
            <a:r>
              <a:rPr lang="en-US" b="1" dirty="0" smtClean="0"/>
              <a:t>Example:</a:t>
            </a:r>
            <a:r>
              <a:rPr lang="en-US" dirty="0" smtClean="0"/>
              <a:t/>
            </a:r>
            <a:br>
              <a:rPr lang="en-US" dirty="0" smtClean="0"/>
            </a:br>
            <a:r>
              <a:rPr lang="en-US" dirty="0" smtClean="0"/>
              <a:t>   // read text files to RDD</a:t>
            </a:r>
          </a:p>
          <a:p>
            <a:pPr fontAlgn="base"/>
            <a:r>
              <a:rPr lang="en-US" dirty="0" smtClean="0"/>
              <a:t>        </a:t>
            </a:r>
            <a:r>
              <a:rPr lang="en-US" dirty="0" err="1" smtClean="0"/>
              <a:t>JavaRDD</a:t>
            </a:r>
            <a:r>
              <a:rPr lang="en-US" dirty="0" smtClean="0"/>
              <a:t>&lt;String&gt; lines = </a:t>
            </a:r>
            <a:r>
              <a:rPr lang="en-US" dirty="0" err="1" smtClean="0"/>
              <a:t>sc.textFile</a:t>
            </a:r>
            <a:r>
              <a:rPr lang="en-US" dirty="0" smtClean="0"/>
              <a:t>("data/</a:t>
            </a:r>
            <a:r>
              <a:rPr lang="en-US" dirty="0" err="1" smtClean="0"/>
              <a:t>rdd</a:t>
            </a:r>
            <a:r>
              <a:rPr lang="en-US" dirty="0" smtClean="0"/>
              <a:t>/input/file1.csv");</a:t>
            </a:r>
          </a:p>
          <a:p>
            <a:pPr fontAlgn="base"/>
            <a:r>
              <a:rPr lang="en-US" dirty="0" smtClean="0"/>
              <a:t/>
            </a:r>
            <a:br>
              <a:rPr lang="en-US" dirty="0" smtClean="0"/>
            </a:br>
            <a:r>
              <a:rPr lang="en-US" b="1" dirty="0" smtClean="0"/>
              <a:t>Note</a:t>
            </a:r>
            <a:r>
              <a:rPr lang="en-US" dirty="0" smtClean="0"/>
              <a:t> – Here .</a:t>
            </a:r>
            <a:r>
              <a:rPr lang="en-US" dirty="0" err="1" smtClean="0"/>
              <a:t>rdd</a:t>
            </a:r>
            <a:r>
              <a:rPr lang="en-US" dirty="0" smtClean="0"/>
              <a:t> method is used to convert Dataset&lt;Row&gt; to RDD&lt;Row&gt;.</a:t>
            </a:r>
          </a:p>
          <a:p>
            <a:pPr fontAlgn="base"/>
            <a:r>
              <a:rPr lang="en-US" dirty="0" smtClean="0"/>
              <a:t>b. </a:t>
            </a:r>
            <a:r>
              <a:rPr lang="en-US" dirty="0" err="1" smtClean="0"/>
              <a:t>json</a:t>
            </a:r>
            <a:r>
              <a:rPr lang="en-US" dirty="0" smtClean="0"/>
              <a:t> (String path)</a:t>
            </a:r>
          </a:p>
          <a:p>
            <a:pPr fontAlgn="base"/>
            <a:endParaRPr lang="en-US" dirty="0" smtClean="0"/>
          </a:p>
          <a:p>
            <a:pPr fontAlgn="base"/>
            <a:endParaRPr lang="en-US" dirty="0" smtClean="0"/>
          </a:p>
        </p:txBody>
      </p:sp>
      <p:pic>
        <p:nvPicPr>
          <p:cNvPr id="2050" name="Picture 2"/>
          <p:cNvPicPr>
            <a:picLocks noChangeAspect="1" noChangeArrowheads="1"/>
          </p:cNvPicPr>
          <p:nvPr/>
        </p:nvPicPr>
        <p:blipFill>
          <a:blip r:embed="rId2"/>
          <a:srcRect/>
          <a:stretch>
            <a:fillRect/>
          </a:stretch>
        </p:blipFill>
        <p:spPr bwMode="auto">
          <a:xfrm>
            <a:off x="1323975" y="2514600"/>
            <a:ext cx="649605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7346"/>
            <a:ext cx="8458200" cy="4247317"/>
          </a:xfrm>
          <a:prstGeom prst="rect">
            <a:avLst/>
          </a:prstGeom>
        </p:spPr>
        <p:txBody>
          <a:bodyPr wrap="square">
            <a:spAutoFit/>
          </a:bodyPr>
          <a:lstStyle/>
          <a:p>
            <a:pPr fontAlgn="base"/>
            <a:r>
              <a:rPr lang="en-US" b="1" dirty="0" smtClean="0"/>
              <a:t>iii. Creating RDD from existing RDD</a:t>
            </a:r>
          </a:p>
          <a:p>
            <a:pPr fontAlgn="base"/>
            <a:r>
              <a:rPr lang="en-US" dirty="0" smtClean="0"/>
              <a:t>Transformation mutates one RDD into another RDD, thus transformation is the way to create an RDD from already existing RDD. This creates difference between </a:t>
            </a:r>
            <a:r>
              <a:rPr lang="en-US" b="1" dirty="0" smtClean="0">
                <a:hlinkClick r:id="rId2"/>
              </a:rPr>
              <a:t>Apache Spark and </a:t>
            </a:r>
            <a:r>
              <a:rPr lang="en-US" b="1" dirty="0" err="1" smtClean="0">
                <a:hlinkClick r:id="rId2"/>
              </a:rPr>
              <a:t>Hadoop</a:t>
            </a:r>
            <a:r>
              <a:rPr lang="en-US" b="1" dirty="0" smtClean="0">
                <a:hlinkClick r:id="rId2"/>
              </a:rPr>
              <a:t> </a:t>
            </a:r>
            <a:r>
              <a:rPr lang="en-US" b="1" dirty="0" err="1" smtClean="0">
                <a:hlinkClick r:id="rId2"/>
              </a:rPr>
              <a:t>MapReduce</a:t>
            </a:r>
            <a:r>
              <a:rPr lang="en-US" dirty="0" smtClean="0">
                <a:hlinkClick r:id="rId2"/>
              </a:rPr>
              <a:t>. </a:t>
            </a:r>
            <a:r>
              <a:rPr lang="en-US" dirty="0" smtClean="0"/>
              <a:t>Transformation acts as a function that intakes an RDD and produces one. The input RDD does not get changed, because RDDs are immutable in nature but it produces one or more RDD by applying operations. </a:t>
            </a:r>
            <a:r>
              <a:rPr lang="en-US" b="1" dirty="0" smtClean="0"/>
              <a:t>Some of the operations applied on RDD are: filter, count, distinct, </a:t>
            </a:r>
            <a:r>
              <a:rPr lang="en-US" b="1" dirty="0" smtClean="0">
                <a:hlinkClick r:id="rId3"/>
              </a:rPr>
              <a:t>Map, </a:t>
            </a:r>
            <a:r>
              <a:rPr lang="en-US" b="1" dirty="0" err="1" smtClean="0">
                <a:hlinkClick r:id="rId3"/>
              </a:rPr>
              <a:t>FlatMap</a:t>
            </a:r>
            <a:r>
              <a:rPr lang="en-US" b="1" dirty="0" smtClean="0"/>
              <a:t> etc.</a:t>
            </a:r>
            <a:br>
              <a:rPr lang="en-US" b="1" dirty="0" smtClean="0"/>
            </a:br>
            <a:r>
              <a:rPr lang="en-US" b="1" dirty="0" smtClean="0"/>
              <a:t>Example:</a:t>
            </a:r>
            <a:r>
              <a:rPr lang="en-US" dirty="0" smtClean="0"/>
              <a:t/>
            </a:r>
            <a:br>
              <a:rPr lang="en-US" dirty="0" smtClean="0"/>
            </a:br>
            <a:endParaRPr lang="en-US" dirty="0" smtClean="0"/>
          </a:p>
          <a:p>
            <a:pPr fontAlgn="base"/>
            <a:r>
              <a:rPr lang="en-US" dirty="0" err="1" smtClean="0"/>
              <a:t>val</a:t>
            </a:r>
            <a:r>
              <a:rPr lang="en-US" dirty="0" smtClean="0"/>
              <a:t> words=</a:t>
            </a:r>
            <a:r>
              <a:rPr lang="en-US" dirty="0" err="1" smtClean="0"/>
              <a:t>spark.sparkContext.parallelize</a:t>
            </a:r>
            <a:r>
              <a:rPr lang="en-US" dirty="0" smtClean="0"/>
              <a:t>(</a:t>
            </a:r>
            <a:r>
              <a:rPr lang="en-US" dirty="0" err="1" smtClean="0"/>
              <a:t>Seq</a:t>
            </a:r>
            <a:r>
              <a:rPr lang="en-US" dirty="0" smtClean="0"/>
              <a:t>("the", "quick", "brown", "fox", "jumps", "over", "the", "lazy", "dog"))</a:t>
            </a:r>
          </a:p>
          <a:p>
            <a:pPr fontAlgn="base"/>
            <a:r>
              <a:rPr lang="en-US" dirty="0" err="1" smtClean="0"/>
              <a:t>val</a:t>
            </a:r>
            <a:r>
              <a:rPr lang="en-US" dirty="0" smtClean="0"/>
              <a:t> </a:t>
            </a:r>
            <a:r>
              <a:rPr lang="en-US" dirty="0" err="1" smtClean="0"/>
              <a:t>wordPair</a:t>
            </a:r>
            <a:r>
              <a:rPr lang="en-US" dirty="0" smtClean="0"/>
              <a:t> = words.map(w =&gt; (</a:t>
            </a:r>
            <a:r>
              <a:rPr lang="en-US" dirty="0" err="1" smtClean="0"/>
              <a:t>w.charAt</a:t>
            </a:r>
            <a:r>
              <a:rPr lang="en-US" dirty="0" smtClean="0"/>
              <a:t>(0), w))</a:t>
            </a:r>
          </a:p>
          <a:p>
            <a:pPr fontAlgn="base"/>
            <a:r>
              <a:rPr lang="en-US" dirty="0" err="1" smtClean="0"/>
              <a:t>wordPair.</a:t>
            </a:r>
            <a:r>
              <a:rPr lang="en-US" b="1" dirty="0" err="1" smtClean="0"/>
              <a:t>foreach</a:t>
            </a:r>
            <a:r>
              <a:rPr lang="en-US" dirty="0" smtClean="0"/>
              <a:t>(</a:t>
            </a:r>
            <a:r>
              <a:rPr lang="en-US" b="1" dirty="0" err="1" smtClean="0"/>
              <a:t>print</a:t>
            </a:r>
            <a:r>
              <a:rPr lang="en-US" dirty="0" err="1" smtClean="0"/>
              <a:t>ln</a:t>
            </a:r>
            <a:r>
              <a:rPr lang="en-US" dirty="0" smtClean="0"/>
              <a:t>)</a:t>
            </a:r>
          </a:p>
          <a:p>
            <a:r>
              <a:rPr lang="en-US" dirty="0" smtClean="0"/>
              <a:t/>
            </a:r>
            <a:br>
              <a:rPr lang="en-US" dirty="0" smtClean="0"/>
            </a:br>
            <a:endParaRPr lang="en-US" dirty="0"/>
          </a:p>
        </p:txBody>
      </p:sp>
      <p:sp>
        <p:nvSpPr>
          <p:cNvPr id="3" name="Rectangle 2"/>
          <p:cNvSpPr/>
          <p:nvPr/>
        </p:nvSpPr>
        <p:spPr>
          <a:xfrm>
            <a:off x="2286000" y="4876799"/>
            <a:ext cx="4572000" cy="1754326"/>
          </a:xfrm>
          <a:prstGeom prst="rect">
            <a:avLst/>
          </a:prstGeom>
        </p:spPr>
        <p:txBody>
          <a:bodyPr wrap="square">
            <a:spAutoFit/>
          </a:bodyPr>
          <a:lstStyle/>
          <a:p>
            <a:r>
              <a:rPr lang="en-US" dirty="0" smtClean="0"/>
              <a:t>Certain transformations can be pipelined which is an optimization method, that Spark uses to improve the performance of computations. There are two kinds of transformations: narrow transformation, wide transformation.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7467600" cy="1846659"/>
          </a:xfrm>
          <a:prstGeom prst="rect">
            <a:avLst/>
          </a:prstGeom>
        </p:spPr>
        <p:txBody>
          <a:bodyPr wrap="square">
            <a:spAutoFit/>
          </a:bodyPr>
          <a:lstStyle/>
          <a:p>
            <a:pPr fontAlgn="base"/>
            <a:r>
              <a:rPr lang="en-US" sz="2400" b="1" dirty="0" smtClean="0"/>
              <a:t>1. Spark RDD Operations</a:t>
            </a:r>
          </a:p>
          <a:p>
            <a:pPr fontAlgn="base"/>
            <a:r>
              <a:rPr lang="en-US" dirty="0" smtClean="0"/>
              <a:t>Two types of</a:t>
            </a:r>
            <a:r>
              <a:rPr lang="en-US" b="1" dirty="0" smtClean="0"/>
              <a:t> Apache Spark</a:t>
            </a:r>
            <a:r>
              <a:rPr lang="en-US" dirty="0" smtClean="0"/>
              <a:t> RDD operations are-</a:t>
            </a:r>
          </a:p>
          <a:p>
            <a:pPr fontAlgn="base"/>
            <a:r>
              <a:rPr lang="en-US" b="1" dirty="0" smtClean="0"/>
              <a:t> Transformations and Actions.</a:t>
            </a:r>
          </a:p>
          <a:p>
            <a:pPr fontAlgn="base"/>
            <a:r>
              <a:rPr lang="en-US" dirty="0" smtClean="0"/>
              <a:t> A </a:t>
            </a:r>
            <a:r>
              <a:rPr lang="en-US" b="1" dirty="0" smtClean="0"/>
              <a:t>Transformation</a:t>
            </a:r>
            <a:r>
              <a:rPr lang="en-US" dirty="0" smtClean="0"/>
              <a:t> is a function that produces new</a:t>
            </a:r>
            <a:r>
              <a:rPr lang="en-US" b="1" dirty="0" smtClean="0"/>
              <a:t> RDD</a:t>
            </a:r>
            <a:r>
              <a:rPr lang="en-US" dirty="0" smtClean="0"/>
              <a:t> from the existing RDDs but when we want to work with the actual dataset, at that point </a:t>
            </a:r>
            <a:r>
              <a:rPr lang="en-US" b="1" dirty="0" smtClean="0"/>
              <a:t>Action</a:t>
            </a:r>
            <a:r>
              <a:rPr lang="en-US" dirty="0" smtClean="0"/>
              <a:t> is performed. </a:t>
            </a:r>
            <a:endParaRPr lang="en-US" dirty="0"/>
          </a:p>
        </p:txBody>
      </p:sp>
      <p:sp>
        <p:nvSpPr>
          <p:cNvPr id="3" name="Rectangle 2"/>
          <p:cNvSpPr/>
          <p:nvPr/>
        </p:nvSpPr>
        <p:spPr>
          <a:xfrm>
            <a:off x="533400" y="2362200"/>
            <a:ext cx="8382000" cy="1200329"/>
          </a:xfrm>
          <a:prstGeom prst="rect">
            <a:avLst/>
          </a:prstGeom>
        </p:spPr>
        <p:txBody>
          <a:bodyPr wrap="square">
            <a:spAutoFit/>
          </a:bodyPr>
          <a:lstStyle/>
          <a:p>
            <a:r>
              <a:rPr lang="en-US" dirty="0" smtClean="0"/>
              <a:t>Applying transformation built an </a:t>
            </a:r>
            <a:r>
              <a:rPr lang="en-US" b="1" dirty="0" smtClean="0"/>
              <a:t>RDD lineage</a:t>
            </a:r>
            <a:r>
              <a:rPr lang="en-US" dirty="0" smtClean="0"/>
              <a:t>, with the entire parent RDDs of the final RDD(s). RDD lineage, also known as </a:t>
            </a:r>
            <a:r>
              <a:rPr lang="en-US" b="1" dirty="0" smtClean="0"/>
              <a:t>RDD operator graph </a:t>
            </a:r>
            <a:r>
              <a:rPr lang="en-US" dirty="0" smtClean="0"/>
              <a:t>or </a:t>
            </a:r>
            <a:r>
              <a:rPr lang="en-US" b="1" dirty="0" smtClean="0"/>
              <a:t>RDD dependency graph.</a:t>
            </a:r>
            <a:r>
              <a:rPr lang="en-US" dirty="0" smtClean="0"/>
              <a:t> It is a logical execution plan i.e., it is Directed Acyclic Graph (</a:t>
            </a:r>
            <a:r>
              <a:rPr lang="en-US" b="1" dirty="0" smtClean="0">
                <a:hlinkClick r:id="rId2"/>
              </a:rPr>
              <a:t>DAG</a:t>
            </a:r>
            <a:r>
              <a:rPr lang="en-US" dirty="0" smtClean="0"/>
              <a:t>) of the entire parent RDDs of RDD.</a:t>
            </a:r>
            <a:endParaRPr lang="en-US" dirty="0"/>
          </a:p>
        </p:txBody>
      </p:sp>
      <p:sp>
        <p:nvSpPr>
          <p:cNvPr id="4" name="Rectangle 3"/>
          <p:cNvSpPr/>
          <p:nvPr/>
        </p:nvSpPr>
        <p:spPr>
          <a:xfrm>
            <a:off x="609600" y="3429000"/>
            <a:ext cx="8229600" cy="3139321"/>
          </a:xfrm>
          <a:prstGeom prst="rect">
            <a:avLst/>
          </a:prstGeom>
        </p:spPr>
        <p:txBody>
          <a:bodyPr wrap="square">
            <a:spAutoFit/>
          </a:bodyPr>
          <a:lstStyle/>
          <a:p>
            <a:pPr fontAlgn="base"/>
            <a:r>
              <a:rPr lang="en-US" b="1" dirty="0" smtClean="0">
                <a:hlinkClick r:id="rId3"/>
              </a:rPr>
              <a:t>Transformations are lazy</a:t>
            </a:r>
            <a:r>
              <a:rPr lang="en-US" b="1" dirty="0" smtClean="0"/>
              <a:t> in nature i.e., they get execute when we call an action. They are not executed immediately. Two most basic type of transformations is a map(), filter().</a:t>
            </a:r>
            <a:br>
              <a:rPr lang="en-US" b="1" dirty="0" smtClean="0"/>
            </a:br>
            <a:r>
              <a:rPr lang="en-US" b="1" dirty="0" smtClean="0"/>
              <a:t>After the transformation, the resultant RDD is always different from its parent RDD. It can be smaller (e.g. filter, count, distinct, sample), bigger (e.g. </a:t>
            </a:r>
            <a:r>
              <a:rPr lang="en-US" b="1" dirty="0" err="1" smtClean="0"/>
              <a:t>flatMap</a:t>
            </a:r>
            <a:r>
              <a:rPr lang="en-US" b="1" dirty="0" smtClean="0"/>
              <a:t>(), union(), Cartesian()) or the same size (e.g. map).</a:t>
            </a:r>
          </a:p>
          <a:p>
            <a:pPr fontAlgn="base"/>
            <a:r>
              <a:rPr lang="en-US" b="1" dirty="0" smtClean="0"/>
              <a:t>There are two types of transformations:</a:t>
            </a:r>
          </a:p>
          <a:p>
            <a:pPr fontAlgn="base"/>
            <a:r>
              <a:rPr lang="en-US" b="1" dirty="0" smtClean="0"/>
              <a:t>Narrow transformation – </a:t>
            </a:r>
            <a:r>
              <a:rPr lang="en-US" dirty="0" smtClean="0"/>
              <a:t>In </a:t>
            </a:r>
            <a:r>
              <a:rPr lang="en-US" i="1" dirty="0" smtClean="0"/>
              <a:t>Narrow transformation</a:t>
            </a:r>
            <a:r>
              <a:rPr lang="en-US" dirty="0" smtClean="0"/>
              <a:t>, all the elements that are required to compute the records in single partition live in the single partition of parent RDD. A limited subset of partition is used to calculate the result. </a:t>
            </a:r>
            <a:r>
              <a:rPr lang="en-US" i="1" dirty="0" smtClean="0"/>
              <a:t>Narrow transformations</a:t>
            </a:r>
            <a:r>
              <a:rPr lang="en-US" dirty="0" smtClean="0"/>
              <a:t> are the result of </a:t>
            </a:r>
            <a:r>
              <a:rPr lang="en-US" i="1" dirty="0" smtClean="0"/>
              <a:t>map(), filter().</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8077200" cy="2862322"/>
          </a:xfrm>
          <a:prstGeom prst="rect">
            <a:avLst/>
          </a:prstGeom>
        </p:spPr>
        <p:txBody>
          <a:bodyPr wrap="square">
            <a:spAutoFit/>
          </a:bodyPr>
          <a:lstStyle/>
          <a:p>
            <a:pPr fontAlgn="base"/>
            <a:r>
              <a:rPr lang="en-US" dirty="0" smtClean="0"/>
              <a:t>3.1. map(</a:t>
            </a:r>
            <a:r>
              <a:rPr lang="en-US" dirty="0" err="1" smtClean="0"/>
              <a:t>func</a:t>
            </a:r>
            <a:r>
              <a:rPr lang="en-US" dirty="0" smtClean="0"/>
              <a:t>)</a:t>
            </a:r>
          </a:p>
          <a:p>
            <a:pPr fontAlgn="base"/>
            <a:r>
              <a:rPr lang="en-US" dirty="0" smtClean="0"/>
              <a:t>The map function iterates over every line in RDD and split into new RDD. Using </a:t>
            </a:r>
            <a:r>
              <a:rPr lang="en-US" b="1" dirty="0" smtClean="0"/>
              <a:t>map()</a:t>
            </a:r>
            <a:r>
              <a:rPr lang="en-US" dirty="0" smtClean="0"/>
              <a:t> transformation we take in any function, and that function is applied to every element of RDD.</a:t>
            </a:r>
          </a:p>
          <a:p>
            <a:pPr fontAlgn="base"/>
            <a:r>
              <a:rPr lang="en-US" dirty="0" smtClean="0"/>
              <a:t>In the map, we have the flexibility that the input and the return type of RDD may differ from each other. For example, we can have input RDD type as String, after applying the</a:t>
            </a:r>
          </a:p>
          <a:p>
            <a:pPr fontAlgn="base"/>
            <a:r>
              <a:rPr lang="en-US" dirty="0" smtClean="0"/>
              <a:t>map() function the return RDD can be Boolean.</a:t>
            </a:r>
          </a:p>
          <a:p>
            <a:pPr fontAlgn="base"/>
            <a:r>
              <a:rPr lang="en-US" dirty="0" smtClean="0"/>
              <a:t>For example, in RDD {1, 2, 3, 4, 5} if we apply “rdd.map(x=&gt;x+2)” we will get the result as (3, 4, 5, 6, 7).</a:t>
            </a:r>
            <a:endParaRPr lang="en-US" dirty="0"/>
          </a:p>
        </p:txBody>
      </p:sp>
      <p:sp>
        <p:nvSpPr>
          <p:cNvPr id="3" name="Rectangle 2"/>
          <p:cNvSpPr/>
          <p:nvPr/>
        </p:nvSpPr>
        <p:spPr>
          <a:xfrm>
            <a:off x="609600" y="3429000"/>
            <a:ext cx="8001000" cy="2031325"/>
          </a:xfrm>
          <a:prstGeom prst="rect">
            <a:avLst/>
          </a:prstGeom>
        </p:spPr>
        <p:txBody>
          <a:bodyPr wrap="square">
            <a:spAutoFit/>
          </a:bodyPr>
          <a:lstStyle/>
          <a:p>
            <a:pPr fontAlgn="base"/>
            <a:r>
              <a:rPr lang="en-US" dirty="0" smtClean="0"/>
              <a:t>3.2. </a:t>
            </a:r>
            <a:r>
              <a:rPr lang="en-US" dirty="0" err="1" smtClean="0"/>
              <a:t>flatMap</a:t>
            </a:r>
            <a:r>
              <a:rPr lang="en-US" dirty="0" smtClean="0"/>
              <a:t>()</a:t>
            </a:r>
          </a:p>
          <a:p>
            <a:pPr fontAlgn="base"/>
            <a:r>
              <a:rPr lang="en-US" dirty="0" smtClean="0"/>
              <a:t>With the help of </a:t>
            </a:r>
            <a:r>
              <a:rPr lang="en-US" b="1" dirty="0" err="1" smtClean="0"/>
              <a:t>flatMap</a:t>
            </a:r>
            <a:r>
              <a:rPr lang="en-US" b="1" dirty="0" smtClean="0"/>
              <a:t>()</a:t>
            </a:r>
            <a:r>
              <a:rPr lang="en-US" dirty="0" smtClean="0"/>
              <a:t> function, to each input element, we have many elements in an output RDD. The most simple use of </a:t>
            </a:r>
            <a:r>
              <a:rPr lang="en-US" dirty="0" err="1" smtClean="0"/>
              <a:t>flatMap</a:t>
            </a:r>
            <a:r>
              <a:rPr lang="en-US" dirty="0" smtClean="0"/>
              <a:t>() is to split each input string into words.</a:t>
            </a:r>
            <a:br>
              <a:rPr lang="en-US" dirty="0" smtClean="0"/>
            </a:br>
            <a:r>
              <a:rPr lang="en-US" dirty="0" smtClean="0"/>
              <a:t>Map and </a:t>
            </a:r>
            <a:r>
              <a:rPr lang="en-US" dirty="0" err="1" smtClean="0"/>
              <a:t>flatMap</a:t>
            </a:r>
            <a:r>
              <a:rPr lang="en-US" dirty="0" smtClean="0"/>
              <a:t> are similar in the way that they take a line from input RDD and apply a function on that line. The key </a:t>
            </a:r>
            <a:r>
              <a:rPr lang="en-US" b="1" dirty="0" smtClean="0">
                <a:hlinkClick r:id="rId2"/>
              </a:rPr>
              <a:t>difference between map() and </a:t>
            </a:r>
            <a:r>
              <a:rPr lang="en-US" b="1" dirty="0" err="1" smtClean="0">
                <a:hlinkClick r:id="rId2"/>
              </a:rPr>
              <a:t>flatMap</a:t>
            </a:r>
            <a:r>
              <a:rPr lang="en-US" b="1" dirty="0" smtClean="0">
                <a:hlinkClick r:id="rId2"/>
              </a:rPr>
              <a:t>()</a:t>
            </a:r>
            <a:r>
              <a:rPr lang="en-US" dirty="0" smtClean="0"/>
              <a:t> is map() returns only one element, while </a:t>
            </a:r>
            <a:r>
              <a:rPr lang="en-US" dirty="0" err="1" smtClean="0"/>
              <a:t>flatMap</a:t>
            </a:r>
            <a:r>
              <a:rPr lang="en-US" dirty="0" smtClean="0"/>
              <a:t>() can return a list of elements.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1"/>
            <a:ext cx="8305800" cy="4185761"/>
          </a:xfrm>
          <a:prstGeom prst="rect">
            <a:avLst/>
          </a:prstGeom>
        </p:spPr>
        <p:txBody>
          <a:bodyPr wrap="square">
            <a:spAutoFit/>
          </a:bodyPr>
          <a:lstStyle/>
          <a:p>
            <a:pPr fontAlgn="base"/>
            <a:r>
              <a:rPr lang="en-US" sz="3200" b="1" dirty="0" smtClean="0"/>
              <a:t>4. RDD Action</a:t>
            </a:r>
          </a:p>
          <a:p>
            <a:pPr fontAlgn="base"/>
            <a:r>
              <a:rPr lang="en-US" b="1" dirty="0" smtClean="0"/>
              <a:t>Transformations</a:t>
            </a:r>
            <a:r>
              <a:rPr lang="en-US" dirty="0" smtClean="0"/>
              <a:t> </a:t>
            </a:r>
            <a:r>
              <a:rPr lang="en-US" b="1" dirty="0" smtClean="0">
                <a:hlinkClick r:id="rId2"/>
              </a:rPr>
              <a:t>create RDDs</a:t>
            </a:r>
            <a:r>
              <a:rPr lang="en-US" dirty="0" smtClean="0"/>
              <a:t> from each other, but when we want to work with the actual dataset, at that point action is performed. When the action is triggered after the result, new RDD is not formed like transformation. Thus, Actions are Spark RDD operations that give non-RDD values. The values of action are stored to drivers or to the external storage system. It brings laziness of RDD into motion.</a:t>
            </a:r>
          </a:p>
          <a:p>
            <a:pPr fontAlgn="base"/>
            <a:r>
              <a:rPr lang="en-US" b="1" dirty="0" smtClean="0"/>
              <a:t>An action is one of the ways of sending data from </a:t>
            </a:r>
            <a:r>
              <a:rPr lang="en-US" b="1" i="1" dirty="0" smtClean="0"/>
              <a:t>Executer</a:t>
            </a:r>
            <a:r>
              <a:rPr lang="en-US" b="1" dirty="0" smtClean="0"/>
              <a:t> to the </a:t>
            </a:r>
            <a:r>
              <a:rPr lang="en-US" b="1" i="1" dirty="0" smtClean="0"/>
              <a:t>driver</a:t>
            </a:r>
            <a:r>
              <a:rPr lang="en-US" i="1" dirty="0" smtClean="0"/>
              <a:t>.</a:t>
            </a:r>
            <a:r>
              <a:rPr lang="en-US" dirty="0" smtClean="0"/>
              <a:t> Executors are agents that are responsible for executing a task. While the driver is a JVM process that coordinates workers and execution of the task. Some of the actions of Spark are:</a:t>
            </a:r>
          </a:p>
          <a:p>
            <a:pPr fontAlgn="base"/>
            <a:r>
              <a:rPr lang="en-US" dirty="0" smtClean="0"/>
              <a:t>Count(),</a:t>
            </a:r>
          </a:p>
          <a:p>
            <a:pPr fontAlgn="base"/>
            <a:r>
              <a:rPr lang="en-US" dirty="0" smtClean="0"/>
              <a:t>Collect(),</a:t>
            </a:r>
          </a:p>
          <a:p>
            <a:pPr fontAlgn="base"/>
            <a:r>
              <a:rPr lang="en-US" dirty="0" smtClean="0"/>
              <a:t>Reduce()</a:t>
            </a:r>
          </a:p>
          <a:p>
            <a:pPr fontAlgn="base"/>
            <a:r>
              <a:rPr lang="en-US" dirty="0" smtClean="0"/>
              <a:t>Aggregate()</a:t>
            </a:r>
          </a:p>
          <a:p>
            <a:pPr fontAlgn="base"/>
            <a:r>
              <a:rPr lang="en-US" dirty="0" err="1" smtClean="0"/>
              <a:t>Foreach</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ow to Overcome the Limitations of RDD in Apache Spark?"/>
          <p:cNvPicPr>
            <a:picLocks noChangeAspect="1" noChangeArrowheads="1"/>
          </p:cNvPicPr>
          <p:nvPr/>
        </p:nvPicPr>
        <p:blipFill>
          <a:blip r:embed="rId2"/>
          <a:srcRect/>
          <a:stretch>
            <a:fillRect/>
          </a:stretch>
        </p:blipFill>
        <p:spPr bwMode="auto">
          <a:xfrm>
            <a:off x="1143000" y="381000"/>
            <a:ext cx="7162800" cy="647700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8534400" cy="3139321"/>
          </a:xfrm>
          <a:prstGeom prst="rect">
            <a:avLst/>
          </a:prstGeom>
        </p:spPr>
        <p:txBody>
          <a:bodyPr wrap="square">
            <a:spAutoFit/>
          </a:bodyPr>
          <a:lstStyle/>
          <a:p>
            <a:pPr fontAlgn="base"/>
            <a:r>
              <a:rPr lang="en-US" dirty="0" smtClean="0"/>
              <a:t>4. Why Spark?</a:t>
            </a:r>
          </a:p>
          <a:p>
            <a:pPr fontAlgn="base"/>
            <a:r>
              <a:rPr lang="en-US" dirty="0" smtClean="0"/>
              <a:t/>
            </a:r>
            <a:br>
              <a:rPr lang="en-US" dirty="0" smtClean="0"/>
            </a:br>
            <a:r>
              <a:rPr lang="en-US" dirty="0" smtClean="0"/>
              <a:t>In the industry, there is a need for a general-purpose cluster computing tool as:</a:t>
            </a:r>
          </a:p>
          <a:p>
            <a:pPr fontAlgn="base"/>
            <a:r>
              <a:rPr lang="en-US" b="1" dirty="0" err="1" smtClean="0"/>
              <a:t>Hadoop</a:t>
            </a:r>
            <a:r>
              <a:rPr lang="en-US" b="1" dirty="0" smtClean="0"/>
              <a:t> </a:t>
            </a:r>
            <a:r>
              <a:rPr lang="en-US" b="1" dirty="0" err="1" smtClean="0">
                <a:hlinkClick r:id="rId2"/>
              </a:rPr>
              <a:t>MapReduce</a:t>
            </a:r>
            <a:r>
              <a:rPr lang="en-US" b="1" dirty="0" smtClean="0"/>
              <a:t> </a:t>
            </a:r>
            <a:r>
              <a:rPr lang="en-US" dirty="0" smtClean="0"/>
              <a:t>can only perform batch processing.</a:t>
            </a:r>
          </a:p>
          <a:p>
            <a:pPr fontAlgn="base"/>
            <a:r>
              <a:rPr lang="en-US" b="1" dirty="0" smtClean="0"/>
              <a:t>Apache Storm / S4 </a:t>
            </a:r>
            <a:r>
              <a:rPr lang="en-US" dirty="0" smtClean="0"/>
              <a:t>can only perform stream processing.</a:t>
            </a:r>
          </a:p>
          <a:p>
            <a:pPr fontAlgn="base"/>
            <a:r>
              <a:rPr lang="en-US" b="1" dirty="0" smtClean="0"/>
              <a:t>Apache Impala / Apache </a:t>
            </a:r>
            <a:r>
              <a:rPr lang="en-US" b="1" dirty="0" err="1" smtClean="0"/>
              <a:t>Tez</a:t>
            </a:r>
            <a:r>
              <a:rPr lang="en-US" b="1" dirty="0" smtClean="0"/>
              <a:t> </a:t>
            </a:r>
            <a:r>
              <a:rPr lang="en-US" dirty="0" smtClean="0"/>
              <a:t>can only perform interactive processing</a:t>
            </a:r>
          </a:p>
          <a:p>
            <a:pPr fontAlgn="base"/>
            <a:r>
              <a:rPr lang="en-US" b="1" dirty="0" smtClean="0"/>
              <a:t>Neo4j / Apache </a:t>
            </a:r>
            <a:r>
              <a:rPr lang="en-US" b="1" dirty="0" err="1" smtClean="0"/>
              <a:t>Giraph</a:t>
            </a:r>
            <a:r>
              <a:rPr lang="en-US" b="1" dirty="0" smtClean="0"/>
              <a:t> </a:t>
            </a:r>
            <a:r>
              <a:rPr lang="en-US" dirty="0" smtClean="0"/>
              <a:t>can only perform graph processing</a:t>
            </a:r>
          </a:p>
          <a:p>
            <a:pPr fontAlgn="base"/>
            <a:endParaRPr lang="en-US" dirty="0" smtClean="0"/>
          </a:p>
          <a:p>
            <a:pPr fontAlgn="base"/>
            <a:r>
              <a:rPr lang="en-US" dirty="0" smtClean="0"/>
              <a:t>Hence in the industry, there is a big demand for a powerful engine that can process the data in real-time (streaming) as well as in batch mode. There is a need for an engine that can respond in sub-second and perform</a:t>
            </a:r>
            <a:r>
              <a:rPr lang="en-US" b="1" dirty="0" smtClean="0">
                <a:hlinkClick r:id="rId3"/>
              </a:rPr>
              <a:t> in-memory  processing.</a:t>
            </a:r>
            <a:endParaRPr lang="en-US" dirty="0"/>
          </a:p>
        </p:txBody>
      </p:sp>
      <p:sp>
        <p:nvSpPr>
          <p:cNvPr id="3" name="Rectangle 2"/>
          <p:cNvSpPr/>
          <p:nvPr/>
        </p:nvSpPr>
        <p:spPr>
          <a:xfrm>
            <a:off x="533400" y="4419599"/>
            <a:ext cx="8305800" cy="1969770"/>
          </a:xfrm>
          <a:prstGeom prst="rect">
            <a:avLst/>
          </a:prstGeom>
        </p:spPr>
        <p:txBody>
          <a:bodyPr wrap="square">
            <a:spAutoFit/>
          </a:bodyPr>
          <a:lstStyle/>
          <a:p>
            <a:r>
              <a:rPr lang="en-US" dirty="0" smtClean="0"/>
              <a:t/>
            </a:r>
            <a:br>
              <a:rPr lang="en-US" dirty="0" smtClean="0"/>
            </a:br>
            <a:r>
              <a:rPr lang="en-US" sz="3200" b="1" dirty="0" smtClean="0"/>
              <a:t>Apache Spark Definition </a:t>
            </a:r>
            <a:r>
              <a:rPr lang="en-US" b="1" dirty="0" smtClean="0"/>
              <a:t>says it is a powerful open-source engine that provides real-time stream processing, interactive processing, graph processing, in-memory processing as well as batch processing with very fast speed, ease of use and standard interface. This creates the difference between </a:t>
            </a:r>
            <a:r>
              <a:rPr lang="en-US" b="1" dirty="0" err="1" smtClean="0">
                <a:hlinkClick r:id="rId4"/>
              </a:rPr>
              <a:t>Hadoop</a:t>
            </a:r>
            <a:r>
              <a:rPr lang="en-US" b="1" dirty="0" smtClean="0">
                <a:hlinkClick r:id="rId4"/>
              </a:rPr>
              <a:t> </a:t>
            </a:r>
            <a:r>
              <a:rPr lang="en-US" b="1" dirty="0" err="1" smtClean="0">
                <a:hlinkClick r:id="rId4"/>
              </a:rPr>
              <a:t>vs</a:t>
            </a:r>
            <a:r>
              <a:rPr lang="en-US" b="1" dirty="0" smtClean="0">
                <a:hlinkClick r:id="rId4"/>
              </a:rPr>
              <a:t> Spark</a:t>
            </a:r>
            <a:r>
              <a:rPr lang="en-US" b="1" dirty="0" smtClean="0"/>
              <a:t> and also makes a huge </a:t>
            </a:r>
            <a:r>
              <a:rPr lang="en-US" b="1" dirty="0" smtClean="0">
                <a:hlinkClick r:id="rId5"/>
              </a:rPr>
              <a:t>comparison between Spark </a:t>
            </a:r>
            <a:r>
              <a:rPr lang="en-US" b="1" dirty="0" err="1" smtClean="0">
                <a:hlinkClick r:id="rId5"/>
              </a:rPr>
              <a:t>vs</a:t>
            </a:r>
            <a:r>
              <a:rPr lang="en-US" b="1" dirty="0" smtClean="0">
                <a:hlinkClick r:id="rId5"/>
              </a:rPr>
              <a:t> Storm</a:t>
            </a:r>
            <a:r>
              <a:rPr lang="en-US" b="1" dirty="0" smtClean="0"/>
              <a:t>.</a:t>
            </a:r>
            <a:endParaRPr 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eatures of Spark RDD"/>
          <p:cNvPicPr>
            <a:picLocks noChangeAspect="1" noChangeArrowheads="1"/>
          </p:cNvPicPr>
          <p:nvPr/>
        </p:nvPicPr>
        <p:blipFill>
          <a:blip r:embed="rId2"/>
          <a:srcRect/>
          <a:stretch>
            <a:fillRect/>
          </a:stretch>
        </p:blipFill>
        <p:spPr bwMode="auto">
          <a:xfrm>
            <a:off x="457200" y="838200"/>
            <a:ext cx="7639050" cy="3886199"/>
          </a:xfrm>
          <a:prstGeom prst="rect">
            <a:avLst/>
          </a:prstGeom>
          <a:noFill/>
        </p:spPr>
      </p:pic>
      <p:sp>
        <p:nvSpPr>
          <p:cNvPr id="3" name="Rectangle 2"/>
          <p:cNvSpPr/>
          <p:nvPr/>
        </p:nvSpPr>
        <p:spPr>
          <a:xfrm>
            <a:off x="457200" y="304800"/>
            <a:ext cx="5366649" cy="523220"/>
          </a:xfrm>
          <a:prstGeom prst="rect">
            <a:avLst/>
          </a:prstGeom>
        </p:spPr>
        <p:txBody>
          <a:bodyPr wrap="square">
            <a:spAutoFit/>
          </a:bodyPr>
          <a:lstStyle/>
          <a:p>
            <a:pPr fontAlgn="base"/>
            <a:r>
              <a:rPr lang="en-US" sz="2800" dirty="0" smtClean="0"/>
              <a:t>5. Features of Spark RDD</a:t>
            </a:r>
            <a:endParaRPr lang="en-US" sz="2800" dirty="0"/>
          </a:p>
        </p:txBody>
      </p:sp>
      <p:sp>
        <p:nvSpPr>
          <p:cNvPr id="4" name="Rectangle 3"/>
          <p:cNvSpPr/>
          <p:nvPr/>
        </p:nvSpPr>
        <p:spPr>
          <a:xfrm>
            <a:off x="533400" y="5029200"/>
            <a:ext cx="8382000" cy="1200329"/>
          </a:xfrm>
          <a:prstGeom prst="rect">
            <a:avLst/>
          </a:prstGeom>
        </p:spPr>
        <p:txBody>
          <a:bodyPr wrap="square">
            <a:spAutoFit/>
          </a:bodyPr>
          <a:lstStyle/>
          <a:p>
            <a:pPr fontAlgn="base"/>
            <a:r>
              <a:rPr lang="en-US" b="1" dirty="0" err="1" smtClean="0"/>
              <a:t>i</a:t>
            </a:r>
            <a:r>
              <a:rPr lang="en-US" b="1" dirty="0" smtClean="0"/>
              <a:t>. In-memory Computation</a:t>
            </a:r>
            <a:endParaRPr lang="en-US" dirty="0" smtClean="0"/>
          </a:p>
          <a:p>
            <a:pPr fontAlgn="base"/>
            <a:r>
              <a:rPr lang="en-US" dirty="0" smtClean="0"/>
              <a:t>Spark</a:t>
            </a:r>
            <a:r>
              <a:rPr lang="en-US" b="1" dirty="0" smtClean="0"/>
              <a:t> </a:t>
            </a:r>
            <a:r>
              <a:rPr lang="en-US" dirty="0" smtClean="0"/>
              <a:t>RDDs have a provision of </a:t>
            </a:r>
            <a:r>
              <a:rPr lang="en-US" b="1" dirty="0" smtClean="0">
                <a:hlinkClick r:id="rId3"/>
              </a:rPr>
              <a:t>in-memory computation</a:t>
            </a:r>
            <a:r>
              <a:rPr lang="en-US" dirty="0" smtClean="0"/>
              <a:t>. It stores intermediate results in distributed memory(RAM) instead of stable storage(disk).</a:t>
            </a:r>
          </a:p>
          <a:p>
            <a:pPr fontAlgn="base"/>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458200" cy="6463308"/>
          </a:xfrm>
          <a:prstGeom prst="rect">
            <a:avLst/>
          </a:prstGeom>
        </p:spPr>
        <p:txBody>
          <a:bodyPr wrap="square">
            <a:spAutoFit/>
          </a:bodyPr>
          <a:lstStyle/>
          <a:p>
            <a:pPr fontAlgn="base"/>
            <a:r>
              <a:rPr lang="en-US" dirty="0" smtClean="0"/>
              <a:t>3. </a:t>
            </a:r>
            <a:r>
              <a:rPr lang="en-US" b="1" dirty="0" smtClean="0"/>
              <a:t>Introduction to Spark In-memory Computing (Must Read )</a:t>
            </a:r>
          </a:p>
          <a:p>
            <a:pPr fontAlgn="base"/>
            <a:r>
              <a:rPr lang="en-US" dirty="0" smtClean="0"/>
              <a:t>Keeping the data in-memory improves the performance by an order of magnitudes. The main abstraction of Spark is its</a:t>
            </a:r>
            <a:r>
              <a:rPr lang="en-US" b="1" dirty="0" smtClean="0">
                <a:hlinkClick r:id="rId2"/>
              </a:rPr>
              <a:t> </a:t>
            </a:r>
            <a:r>
              <a:rPr lang="en-US" b="1" dirty="0" err="1" smtClean="0">
                <a:hlinkClick r:id="rId2"/>
              </a:rPr>
              <a:t>RDDs.</a:t>
            </a:r>
            <a:r>
              <a:rPr lang="en-US" dirty="0" err="1" smtClean="0"/>
              <a:t>And</a:t>
            </a:r>
            <a:r>
              <a:rPr lang="en-US" dirty="0" smtClean="0"/>
              <a:t> the RDDs are cached using the </a:t>
            </a:r>
            <a:r>
              <a:rPr lang="en-US" b="1" dirty="0" smtClean="0"/>
              <a:t>cache()</a:t>
            </a:r>
            <a:r>
              <a:rPr lang="en-US" dirty="0" smtClean="0"/>
              <a:t> or </a:t>
            </a:r>
            <a:r>
              <a:rPr lang="en-US" b="1" dirty="0" smtClean="0"/>
              <a:t>persist()</a:t>
            </a:r>
            <a:r>
              <a:rPr lang="en-US" dirty="0" smtClean="0"/>
              <a:t>method.</a:t>
            </a:r>
          </a:p>
          <a:p>
            <a:pPr fontAlgn="base"/>
            <a:r>
              <a:rPr lang="en-US" b="1" dirty="0" smtClean="0"/>
              <a:t>When we use </a:t>
            </a:r>
            <a:r>
              <a:rPr lang="en-US" b="1" i="1" dirty="0" smtClean="0"/>
              <a:t>cache()</a:t>
            </a:r>
            <a:r>
              <a:rPr lang="en-US" b="1" dirty="0" smtClean="0"/>
              <a:t> method, all the RDD stores in-memory</a:t>
            </a:r>
            <a:r>
              <a:rPr lang="en-US" dirty="0" smtClean="0"/>
              <a:t>. </a:t>
            </a:r>
            <a:r>
              <a:rPr lang="en-US" b="1" dirty="0" smtClean="0"/>
              <a:t>When RDD stores the value in memory, the data that does not fit in memory is either recalculated or the excess data is sent to disk. </a:t>
            </a:r>
            <a:r>
              <a:rPr lang="en-US" dirty="0" smtClean="0"/>
              <a:t>Whenever we want RDD, it can be extracted without going to disk. This reduces the space-time complexity and overhead of disk storage.</a:t>
            </a:r>
            <a:br>
              <a:rPr lang="en-US" dirty="0" smtClean="0"/>
            </a:br>
            <a:r>
              <a:rPr lang="en-US" dirty="0" smtClean="0"/>
              <a:t>The in-memory capability of Spark is </a:t>
            </a:r>
            <a:r>
              <a:rPr lang="en-US" b="1" dirty="0" smtClean="0"/>
              <a:t>good for</a:t>
            </a:r>
            <a:r>
              <a:rPr lang="en-US" b="1" i="1" dirty="0" smtClean="0"/>
              <a:t> machine learning </a:t>
            </a:r>
            <a:r>
              <a:rPr lang="en-US" b="1" dirty="0" smtClean="0"/>
              <a:t>and </a:t>
            </a:r>
            <a:r>
              <a:rPr lang="en-US" b="1" i="1" dirty="0" smtClean="0"/>
              <a:t>micro-batch processing</a:t>
            </a:r>
            <a:r>
              <a:rPr lang="en-US" b="1" dirty="0" smtClean="0"/>
              <a:t>. </a:t>
            </a:r>
            <a:r>
              <a:rPr lang="en-US" dirty="0" smtClean="0"/>
              <a:t>It provides faster execution for iterative jobs.</a:t>
            </a:r>
          </a:p>
          <a:p>
            <a:pPr fontAlgn="base"/>
            <a:endParaRPr lang="en-US" dirty="0" smtClean="0"/>
          </a:p>
          <a:p>
            <a:pPr fontAlgn="base"/>
            <a:r>
              <a:rPr lang="en-US" dirty="0" smtClean="0"/>
              <a:t>When we use </a:t>
            </a:r>
            <a:r>
              <a:rPr lang="en-US" i="1" dirty="0" smtClean="0"/>
              <a:t>persist()</a:t>
            </a:r>
            <a:r>
              <a:rPr lang="en-US" dirty="0" smtClean="0"/>
              <a:t> method the RDDs can also be stored in-memory, we can use it across parallel operations. The difference between cache() and persist() is that using cache() the default storage level is </a:t>
            </a:r>
            <a:r>
              <a:rPr lang="en-US" b="1" dirty="0" smtClean="0"/>
              <a:t>MEMORY_ONLY</a:t>
            </a:r>
            <a:r>
              <a:rPr lang="en-US" dirty="0" smtClean="0"/>
              <a:t> while using persist() we can use various storage levels.</a:t>
            </a:r>
          </a:p>
          <a:p>
            <a:pPr fontAlgn="base"/>
            <a:r>
              <a:rPr lang="en-US" dirty="0" smtClean="0"/>
              <a:t>4</a:t>
            </a:r>
            <a:r>
              <a:rPr lang="en-US" b="1" dirty="0" smtClean="0"/>
              <a:t>. Storage levels of RDD Persist() in Spark</a:t>
            </a:r>
          </a:p>
          <a:p>
            <a:pPr fontAlgn="base"/>
            <a:r>
              <a:rPr lang="en-US" dirty="0" smtClean="0"/>
              <a:t>The various storage level of persist() method in Apache Spark RDD are:</a:t>
            </a:r>
          </a:p>
          <a:p>
            <a:pPr fontAlgn="base"/>
            <a:r>
              <a:rPr lang="en-US" b="1" dirty="0" smtClean="0"/>
              <a:t>MEMORY_ONLY</a:t>
            </a:r>
          </a:p>
          <a:p>
            <a:pPr fontAlgn="base"/>
            <a:r>
              <a:rPr lang="en-US" b="1" dirty="0" smtClean="0"/>
              <a:t>MEMORY_AND_DISK</a:t>
            </a:r>
          </a:p>
          <a:p>
            <a:pPr fontAlgn="base"/>
            <a:r>
              <a:rPr lang="en-US" b="1" dirty="0" smtClean="0"/>
              <a:t>MEMORY_ONLY_SER</a:t>
            </a:r>
          </a:p>
          <a:p>
            <a:pPr fontAlgn="base"/>
            <a:r>
              <a:rPr lang="en-US" b="1" dirty="0" smtClean="0"/>
              <a:t>MEMORY_AND_DISK_SER</a:t>
            </a:r>
          </a:p>
          <a:p>
            <a:pPr fontAlgn="base"/>
            <a:r>
              <a:rPr lang="en-US" b="1" dirty="0" smtClean="0"/>
              <a:t>DISK_ONLY</a:t>
            </a:r>
          </a:p>
          <a:p>
            <a:pPr fontAlgn="base"/>
            <a:r>
              <a:rPr lang="en-US" b="1" dirty="0" smtClean="0"/>
              <a:t>MEMORY_ONLY_2 and MEMORY_AND_DISK_2</a:t>
            </a:r>
            <a:endParaRPr lang="en-US"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610600" cy="1077218"/>
          </a:xfrm>
          <a:prstGeom prst="rect">
            <a:avLst/>
          </a:prstGeom>
        </p:spPr>
        <p:txBody>
          <a:bodyPr wrap="square">
            <a:spAutoFit/>
          </a:bodyPr>
          <a:lstStyle/>
          <a:p>
            <a:r>
              <a:rPr lang="en-US" sz="2800" b="1" dirty="0" err="1" smtClean="0"/>
              <a:t>LaZY</a:t>
            </a:r>
            <a:r>
              <a:rPr lang="en-US" sz="2800" b="1" dirty="0" smtClean="0"/>
              <a:t> Evaluation :-</a:t>
            </a:r>
          </a:p>
          <a:p>
            <a:r>
              <a:rPr lang="en-US" dirty="0" smtClean="0"/>
              <a:t>Apache Spark evaluates RDDs lazily. It is called when needed, which saves lots of time and improves efficiency. </a:t>
            </a:r>
            <a:endParaRPr lang="en-US" dirty="0"/>
          </a:p>
        </p:txBody>
      </p:sp>
      <p:sp>
        <p:nvSpPr>
          <p:cNvPr id="3" name="Rectangle 2"/>
          <p:cNvSpPr/>
          <p:nvPr/>
        </p:nvSpPr>
        <p:spPr>
          <a:xfrm>
            <a:off x="914400" y="1676400"/>
            <a:ext cx="7239000" cy="2585323"/>
          </a:xfrm>
          <a:prstGeom prst="rect">
            <a:avLst/>
          </a:prstGeom>
        </p:spPr>
        <p:txBody>
          <a:bodyPr wrap="square">
            <a:spAutoFit/>
          </a:bodyPr>
          <a:lstStyle/>
          <a:p>
            <a:pPr fontAlgn="base"/>
            <a:r>
              <a:rPr lang="en-US" b="1" dirty="0" smtClean="0"/>
              <a:t>lazy evaluation</a:t>
            </a:r>
            <a:r>
              <a:rPr lang="en-US" dirty="0" smtClean="0"/>
              <a:t> in Spark means that the execution will not start until an action is triggered. In Spark, the picture of lazy evaluation comes when Spark transformations occur.</a:t>
            </a:r>
          </a:p>
          <a:p>
            <a:pPr fontAlgn="base"/>
            <a:r>
              <a:rPr lang="en-US" b="1" dirty="0" smtClean="0"/>
              <a:t>Transformations</a:t>
            </a:r>
            <a:r>
              <a:rPr lang="en-US" dirty="0" smtClean="0"/>
              <a:t> are lazy in nature meaning when we call some operation in RDD, it does not execute immediately. Spark maintains the record of which operation is being called(Through </a:t>
            </a:r>
            <a:r>
              <a:rPr lang="en-US" b="1" dirty="0" smtClean="0">
                <a:hlinkClick r:id="rId2"/>
              </a:rPr>
              <a:t>DAG</a:t>
            </a:r>
            <a:r>
              <a:rPr lang="en-US" dirty="0" smtClean="0"/>
              <a:t>). We can think </a:t>
            </a:r>
            <a:r>
              <a:rPr lang="en-US" b="1" dirty="0" smtClean="0">
                <a:hlinkClick r:id="rId3"/>
              </a:rPr>
              <a:t>Spark RDD</a:t>
            </a:r>
            <a:r>
              <a:rPr lang="en-US" dirty="0" smtClean="0">
                <a:hlinkClick r:id="rId3"/>
              </a:rPr>
              <a:t> </a:t>
            </a:r>
            <a:r>
              <a:rPr lang="en-US" dirty="0" smtClean="0"/>
              <a:t>as the data, that we built up through transformation. Since transformations are lazy in nature, so we can execute operation any time by calling an action on data. Hence, in lazy evaluation data is not loaded until it is necessary.</a:t>
            </a:r>
            <a:endParaRPr lang="en-US" dirty="0"/>
          </a:p>
        </p:txBody>
      </p:sp>
      <p:sp>
        <p:nvSpPr>
          <p:cNvPr id="4" name="Rectangle 3"/>
          <p:cNvSpPr/>
          <p:nvPr/>
        </p:nvSpPr>
        <p:spPr>
          <a:xfrm>
            <a:off x="990600" y="5410200"/>
            <a:ext cx="7620000" cy="1200329"/>
          </a:xfrm>
          <a:prstGeom prst="rect">
            <a:avLst/>
          </a:prstGeom>
        </p:spPr>
        <p:txBody>
          <a:bodyPr wrap="square">
            <a:spAutoFit/>
          </a:bodyPr>
          <a:lstStyle/>
          <a:p>
            <a:r>
              <a:rPr lang="en-US" dirty="0" smtClean="0"/>
              <a:t>Spark RDDs are fault tolerant as they track data lineage information to rebuild lost data automatically on failure. They rebuild lost data on failure using lineage, each RDD remembers how it was created from other datasets (by transformations like a map, join or </a:t>
            </a:r>
            <a:r>
              <a:rPr lang="en-US" dirty="0" err="1" smtClean="0"/>
              <a:t>groupBy</a:t>
            </a:r>
            <a:r>
              <a:rPr lang="en-US" dirty="0" smtClean="0"/>
              <a:t>) to recreate itself. </a:t>
            </a:r>
            <a:endParaRPr lang="en-US" dirty="0"/>
          </a:p>
        </p:txBody>
      </p:sp>
      <p:sp>
        <p:nvSpPr>
          <p:cNvPr id="5" name="Rectangle 4"/>
          <p:cNvSpPr/>
          <p:nvPr/>
        </p:nvSpPr>
        <p:spPr>
          <a:xfrm>
            <a:off x="1066800" y="4648200"/>
            <a:ext cx="1907061" cy="369332"/>
          </a:xfrm>
          <a:prstGeom prst="rect">
            <a:avLst/>
          </a:prstGeom>
        </p:spPr>
        <p:txBody>
          <a:bodyPr wrap="square">
            <a:spAutoFit/>
          </a:bodyPr>
          <a:lstStyle/>
          <a:p>
            <a:r>
              <a:rPr lang="en-US" b="1" dirty="0" smtClean="0"/>
              <a:t>iii. Fault Tolerance</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2"/>
          <a:srcRect/>
          <a:stretch>
            <a:fillRect/>
          </a:stretch>
        </p:blipFill>
        <p:spPr bwMode="auto">
          <a:xfrm>
            <a:off x="1752600" y="3495675"/>
            <a:ext cx="5800725" cy="3362325"/>
          </a:xfrm>
          <a:prstGeom prst="rect">
            <a:avLst/>
          </a:prstGeom>
          <a:noFill/>
          <a:ln w="9525">
            <a:noFill/>
            <a:miter lim="800000"/>
            <a:headEnd/>
            <a:tailEnd/>
          </a:ln>
          <a:effectLst/>
        </p:spPr>
      </p:pic>
      <p:sp>
        <p:nvSpPr>
          <p:cNvPr id="4" name="Rectangle 3"/>
          <p:cNvSpPr/>
          <p:nvPr/>
        </p:nvSpPr>
        <p:spPr>
          <a:xfrm>
            <a:off x="609600" y="457200"/>
            <a:ext cx="7924800" cy="1200329"/>
          </a:xfrm>
          <a:prstGeom prst="rect">
            <a:avLst/>
          </a:prstGeom>
        </p:spPr>
        <p:txBody>
          <a:bodyPr wrap="square">
            <a:spAutoFit/>
          </a:bodyPr>
          <a:lstStyle/>
          <a:p>
            <a:pPr fontAlgn="base"/>
            <a:r>
              <a:rPr lang="en-US" b="1" dirty="0" smtClean="0"/>
              <a:t>iv. Immutability</a:t>
            </a:r>
            <a:endParaRPr lang="en-US" dirty="0" smtClean="0"/>
          </a:p>
          <a:p>
            <a:pPr fontAlgn="base"/>
            <a:r>
              <a:rPr lang="en-US" dirty="0" smtClean="0"/>
              <a:t>Data is safe to share across processes. It can also be created or retrieved anytime which makes caching, sharing &amp; replication easy. Thus, it is a way to reach consistency in computations.</a:t>
            </a:r>
            <a:endParaRPr lang="en-US" dirty="0"/>
          </a:p>
        </p:txBody>
      </p:sp>
      <p:sp>
        <p:nvSpPr>
          <p:cNvPr id="5" name="Rectangle 4"/>
          <p:cNvSpPr/>
          <p:nvPr/>
        </p:nvSpPr>
        <p:spPr>
          <a:xfrm>
            <a:off x="609600" y="1981200"/>
            <a:ext cx="3810000" cy="1477328"/>
          </a:xfrm>
          <a:prstGeom prst="rect">
            <a:avLst/>
          </a:prstGeom>
        </p:spPr>
        <p:txBody>
          <a:bodyPr wrap="square">
            <a:spAutoFit/>
          </a:bodyPr>
          <a:lstStyle/>
          <a:p>
            <a:pPr fontAlgn="base"/>
            <a:r>
              <a:rPr lang="en-US" b="1" dirty="0" smtClean="0"/>
              <a:t>vi. Persistence</a:t>
            </a:r>
            <a:endParaRPr lang="en-US" dirty="0" smtClean="0"/>
          </a:p>
          <a:p>
            <a:pPr fontAlgn="base"/>
            <a:r>
              <a:rPr lang="en-US" dirty="0" smtClean="0"/>
              <a:t>Users can state which RDDs they will reuse and choose a storage strategy for them (e.g., in-memory storage or on Disk).</a:t>
            </a:r>
            <a:endParaRPr lang="en-US" dirty="0"/>
          </a:p>
        </p:txBody>
      </p:sp>
      <p:sp>
        <p:nvSpPr>
          <p:cNvPr id="6" name="Rectangle 5"/>
          <p:cNvSpPr/>
          <p:nvPr/>
        </p:nvSpPr>
        <p:spPr>
          <a:xfrm>
            <a:off x="4495800" y="1524000"/>
            <a:ext cx="4267200" cy="2031325"/>
          </a:xfrm>
          <a:prstGeom prst="rect">
            <a:avLst/>
          </a:prstGeom>
        </p:spPr>
        <p:txBody>
          <a:bodyPr wrap="square">
            <a:spAutoFit/>
          </a:bodyPr>
          <a:lstStyle/>
          <a:p>
            <a:pPr fontAlgn="base"/>
            <a:r>
              <a:rPr lang="en-US" b="1" dirty="0" smtClean="0"/>
              <a:t>v. Partitioning</a:t>
            </a:r>
            <a:endParaRPr lang="en-US" dirty="0" smtClean="0"/>
          </a:p>
          <a:p>
            <a:pPr fontAlgn="base"/>
            <a:r>
              <a:rPr lang="en-US" dirty="0" smtClean="0"/>
              <a:t>Partitioning is the fundamental unit of parallelism in Spark RDD. Each partition is one logical division of data which is mutable. One can create a partition through some transformations on existing partitions.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685800"/>
            <a:ext cx="5791200" cy="2462213"/>
          </a:xfrm>
          <a:prstGeom prst="rect">
            <a:avLst/>
          </a:prstGeom>
        </p:spPr>
        <p:txBody>
          <a:bodyPr wrap="square">
            <a:spAutoFit/>
          </a:bodyPr>
          <a:lstStyle/>
          <a:p>
            <a:r>
              <a:rPr lang="en-US" sz="2800" dirty="0" smtClean="0"/>
              <a:t>Spark</a:t>
            </a:r>
            <a:r>
              <a:rPr lang="en-US" sz="2800" b="1" dirty="0" smtClean="0"/>
              <a:t> </a:t>
            </a:r>
            <a:r>
              <a:rPr lang="en-US" sz="2800" b="1" dirty="0" err="1" smtClean="0"/>
              <a:t>DStream</a:t>
            </a:r>
            <a:r>
              <a:rPr lang="en-US" sz="2800" b="1" dirty="0" smtClean="0"/>
              <a:t> (</a:t>
            </a:r>
            <a:r>
              <a:rPr lang="en-US" sz="2800" b="1" dirty="0" err="1" smtClean="0"/>
              <a:t>Discretized</a:t>
            </a:r>
            <a:r>
              <a:rPr lang="en-US" sz="2800" b="1" dirty="0" smtClean="0"/>
              <a:t> Stream)</a:t>
            </a:r>
            <a:r>
              <a:rPr lang="en-US" sz="2800" dirty="0" smtClean="0"/>
              <a:t> </a:t>
            </a:r>
            <a:r>
              <a:rPr lang="en-US" dirty="0" smtClean="0"/>
              <a:t>is the basic abstraction of </a:t>
            </a:r>
            <a:r>
              <a:rPr lang="en-US" b="1" dirty="0" smtClean="0"/>
              <a:t>Spark Streaming</a:t>
            </a:r>
            <a:r>
              <a:rPr lang="en-US" dirty="0" smtClean="0"/>
              <a:t>. </a:t>
            </a:r>
            <a:r>
              <a:rPr lang="en-US" dirty="0" err="1" smtClean="0"/>
              <a:t>DStream</a:t>
            </a:r>
            <a:r>
              <a:rPr lang="en-US" dirty="0" smtClean="0"/>
              <a:t> is a continuous stream of data. It receives input from various sources like </a:t>
            </a:r>
            <a:r>
              <a:rPr lang="en-US" i="1" dirty="0" smtClean="0"/>
              <a:t>Kafka, Flume, Kinesis, or TCP sockets.</a:t>
            </a:r>
            <a:r>
              <a:rPr lang="en-US" dirty="0" smtClean="0"/>
              <a:t> It can also be a data stream generated by transforming the input stream. At its core, </a:t>
            </a:r>
            <a:r>
              <a:rPr lang="en-US" b="1" i="1" dirty="0" err="1" smtClean="0"/>
              <a:t>DStream</a:t>
            </a:r>
            <a:r>
              <a:rPr lang="en-US" b="1" i="1" dirty="0" smtClean="0"/>
              <a:t> is a continuous stream of RDD (Spark abstraction)</a:t>
            </a:r>
            <a:r>
              <a:rPr lang="en-US" dirty="0" smtClean="0"/>
              <a:t>. Every RDD in </a:t>
            </a:r>
            <a:r>
              <a:rPr lang="en-US" dirty="0" err="1" smtClean="0"/>
              <a:t>DStream</a:t>
            </a:r>
            <a:r>
              <a:rPr lang="en-US" dirty="0" smtClean="0"/>
              <a:t> contains data from the certain interval.</a:t>
            </a:r>
            <a:endParaRPr lang="en-US" dirty="0"/>
          </a:p>
        </p:txBody>
      </p:sp>
      <p:sp>
        <p:nvSpPr>
          <p:cNvPr id="3" name="Rectangle 2"/>
          <p:cNvSpPr/>
          <p:nvPr/>
        </p:nvSpPr>
        <p:spPr>
          <a:xfrm>
            <a:off x="1143000" y="3124199"/>
            <a:ext cx="5715000" cy="2862322"/>
          </a:xfrm>
          <a:prstGeom prst="rect">
            <a:avLst/>
          </a:prstGeom>
        </p:spPr>
        <p:txBody>
          <a:bodyPr wrap="square">
            <a:spAutoFit/>
          </a:bodyPr>
          <a:lstStyle/>
          <a:p>
            <a:pPr fontAlgn="base"/>
            <a:r>
              <a:rPr lang="en-US" dirty="0" smtClean="0"/>
              <a:t>Any operation on a </a:t>
            </a:r>
            <a:r>
              <a:rPr lang="en-US" dirty="0" err="1" smtClean="0"/>
              <a:t>DStream</a:t>
            </a:r>
            <a:r>
              <a:rPr lang="en-US" dirty="0" smtClean="0"/>
              <a:t> applies to all the underlying RDDs. </a:t>
            </a:r>
            <a:r>
              <a:rPr lang="en-US" dirty="0" err="1" smtClean="0"/>
              <a:t>DStream</a:t>
            </a:r>
            <a:r>
              <a:rPr lang="en-US" dirty="0" smtClean="0"/>
              <a:t> covers all the details. It provides the developer a high-level API for convenience. As a result, Spark </a:t>
            </a:r>
            <a:r>
              <a:rPr lang="en-US" dirty="0" err="1" smtClean="0"/>
              <a:t>DStream</a:t>
            </a:r>
            <a:r>
              <a:rPr lang="en-US" dirty="0" smtClean="0"/>
              <a:t> facilitates working with streaming data.</a:t>
            </a:r>
          </a:p>
          <a:p>
            <a:pPr fontAlgn="base"/>
            <a:r>
              <a:rPr lang="en-US" dirty="0" smtClean="0">
                <a:hlinkClick r:id="rId2"/>
              </a:rPr>
              <a:t>Spark Streaming offers fault-tolerance </a:t>
            </a:r>
            <a:r>
              <a:rPr lang="en-US" dirty="0" smtClean="0"/>
              <a:t>properties for </a:t>
            </a:r>
            <a:r>
              <a:rPr lang="en-US" dirty="0" err="1" smtClean="0"/>
              <a:t>DStreams</a:t>
            </a:r>
            <a:r>
              <a:rPr lang="en-US" dirty="0" smtClean="0"/>
              <a:t> as that for RDDs. as long as a copy of the input data is available, it can </a:t>
            </a:r>
            <a:r>
              <a:rPr lang="en-US" dirty="0" err="1" smtClean="0"/>
              <a:t>recompute</a:t>
            </a:r>
            <a:r>
              <a:rPr lang="en-US" dirty="0" smtClean="0"/>
              <a:t> any state from it using the</a:t>
            </a:r>
            <a:r>
              <a:rPr lang="en-US" dirty="0" smtClean="0">
                <a:hlinkClick r:id="rId3"/>
              </a:rPr>
              <a:t> lineage of the RDDs</a:t>
            </a:r>
            <a:r>
              <a:rPr lang="en-US" dirty="0" smtClean="0"/>
              <a:t>. By default, Spark replicates data on two nodes. As a result, Spark Streaming can bear single worker failures.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7348" y="228600"/>
            <a:ext cx="4009303" cy="1077218"/>
          </a:xfrm>
          <a:prstGeom prst="rect">
            <a:avLst/>
          </a:prstGeom>
        </p:spPr>
        <p:txBody>
          <a:bodyPr wrap="square">
            <a:spAutoFit/>
          </a:bodyPr>
          <a:lstStyle/>
          <a:p>
            <a:pPr fontAlgn="base"/>
            <a:r>
              <a:rPr lang="en-US" sz="3200" b="1" dirty="0" smtClean="0"/>
              <a:t>2. Internals of How Apache Spark works?</a:t>
            </a:r>
            <a:endParaRPr lang="en-US" sz="3200" b="1" dirty="0"/>
          </a:p>
        </p:txBody>
      </p:sp>
      <p:sp>
        <p:nvSpPr>
          <p:cNvPr id="3" name="Rectangle 2"/>
          <p:cNvSpPr/>
          <p:nvPr/>
        </p:nvSpPr>
        <p:spPr>
          <a:xfrm>
            <a:off x="838200" y="1447800"/>
            <a:ext cx="7924800" cy="3693319"/>
          </a:xfrm>
          <a:prstGeom prst="rect">
            <a:avLst/>
          </a:prstGeom>
        </p:spPr>
        <p:txBody>
          <a:bodyPr wrap="square">
            <a:spAutoFit/>
          </a:bodyPr>
          <a:lstStyle/>
          <a:p>
            <a:pPr fontAlgn="base"/>
            <a:r>
              <a:rPr lang="en-US" b="1" dirty="0" smtClean="0"/>
              <a:t>Apache Spark</a:t>
            </a:r>
            <a:r>
              <a:rPr lang="en-US" dirty="0" smtClean="0"/>
              <a:t> is an open source, general-purpose distributed computing engine used for processing and analyzing a large amount of data. Just like </a:t>
            </a:r>
            <a:r>
              <a:rPr lang="en-US" b="1" dirty="0" err="1" smtClean="0">
                <a:hlinkClick r:id="rId2"/>
              </a:rPr>
              <a:t>Hadoop</a:t>
            </a:r>
            <a:r>
              <a:rPr lang="en-US" dirty="0" smtClean="0"/>
              <a:t> </a:t>
            </a:r>
            <a:r>
              <a:rPr lang="en-US" b="1" dirty="0" err="1" smtClean="0">
                <a:hlinkClick r:id="rId3"/>
              </a:rPr>
              <a:t>MapReduce</a:t>
            </a:r>
            <a:r>
              <a:rPr lang="en-US" dirty="0" smtClean="0"/>
              <a:t>, it also works with the system to distribute data across the cluster and process the data in parallel</a:t>
            </a:r>
            <a:r>
              <a:rPr lang="en-US" b="1" dirty="0" smtClean="0"/>
              <a:t>. Spark uses master/slave architecture i.e. one central coordinator and many distributed workers. Here, the central coordinator is called the driver.</a:t>
            </a:r>
          </a:p>
          <a:p>
            <a:pPr fontAlgn="base"/>
            <a:r>
              <a:rPr lang="en-US" b="1" dirty="0" smtClean="0"/>
              <a:t>The driver runs in its own Java process. These drivers communicate with a potentially large number of distributed workers called executors. Each executor is a separate java process.</a:t>
            </a:r>
            <a:r>
              <a:rPr lang="en-US" dirty="0" smtClean="0"/>
              <a:t> A </a:t>
            </a:r>
            <a:r>
              <a:rPr lang="en-US" b="1" dirty="0" smtClean="0"/>
              <a:t>Spark Application</a:t>
            </a:r>
            <a:r>
              <a:rPr lang="en-US" dirty="0" smtClean="0"/>
              <a:t> is a combination of driver and its own executors. With the help of cluster manager, a Spark Application is launched on a set of machines. </a:t>
            </a:r>
            <a:r>
              <a:rPr lang="en-US" b="1" dirty="0" smtClean="0"/>
              <a:t>Standalone Cluster Manager</a:t>
            </a:r>
            <a:r>
              <a:rPr lang="en-US" dirty="0" smtClean="0"/>
              <a:t> is the default built in </a:t>
            </a:r>
            <a:r>
              <a:rPr lang="en-US" b="1" dirty="0" smtClean="0">
                <a:hlinkClick r:id="rId4"/>
              </a:rPr>
              <a:t>cluster manager of Spark</a:t>
            </a:r>
            <a:r>
              <a:rPr lang="en-US" dirty="0" smtClean="0"/>
              <a:t>. Apart from its built-in cluster manager, Spark also works with some open source cluster manager like </a:t>
            </a:r>
            <a:r>
              <a:rPr lang="en-US" b="1" dirty="0" err="1" smtClean="0">
                <a:hlinkClick r:id="rId5"/>
              </a:rPr>
              <a:t>Hadoop</a:t>
            </a:r>
            <a:r>
              <a:rPr lang="en-US" b="1" dirty="0" smtClean="0">
                <a:hlinkClick r:id="rId5"/>
              </a:rPr>
              <a:t> Yarn</a:t>
            </a:r>
            <a:r>
              <a:rPr lang="en-US" dirty="0" smtClean="0"/>
              <a:t>, </a:t>
            </a:r>
            <a:r>
              <a:rPr lang="en-US" b="1" dirty="0" smtClean="0">
                <a:hlinkClick r:id="rId6"/>
              </a:rPr>
              <a:t>Apache </a:t>
            </a:r>
            <a:r>
              <a:rPr lang="en-US" b="1" dirty="0" err="1" smtClean="0">
                <a:hlinkClick r:id="rId6"/>
              </a:rPr>
              <a:t>Mesos</a:t>
            </a:r>
            <a:r>
              <a:rPr lang="en-US" dirty="0" smtClean="0"/>
              <a:t> etc.</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152400"/>
            <a:ext cx="9144000" cy="8617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222635"/>
                </a:solidFill>
                <a:effectLst/>
                <a:latin typeface="Cambria" pitchFamily="18" charset="0"/>
                <a:cs typeface="Arial" pitchFamily="34" charset="0"/>
              </a:rPr>
              <a:t> Spark has come up with two new types of </a:t>
            </a:r>
            <a:r>
              <a:rPr kumimoji="0" lang="en-US" sz="1400" b="1" i="0" u="none" strike="noStrike" cap="none" normalizeH="0" baseline="0" dirty="0" smtClean="0">
                <a:ln>
                  <a:noFill/>
                </a:ln>
                <a:solidFill>
                  <a:srgbClr val="222635"/>
                </a:solidFill>
                <a:effectLst/>
                <a:latin typeface="Times New Roman" pitchFamily="18" charset="0"/>
                <a:cs typeface="Times New Roman" pitchFamily="18" charset="0"/>
              </a:rPr>
              <a:t>data</a:t>
            </a:r>
            <a:r>
              <a:rPr kumimoji="0" lang="en-US" sz="1400" b="1" i="0" u="none" strike="noStrike" cap="none" normalizeH="0" baseline="0" dirty="0" smtClean="0">
                <a:ln>
                  <a:noFill/>
                </a:ln>
                <a:solidFill>
                  <a:srgbClr val="222635"/>
                </a:solidFill>
                <a:effectLst/>
                <a:latin typeface="Cambria" pitchFamily="18" charset="0"/>
                <a:cs typeface="Arial" pitchFamily="34" charset="0"/>
              </a:rPr>
              <a:t> structures that have more benefits than RDD.</a:t>
            </a:r>
            <a:endParaRPr kumimoji="0" lang="en-US" sz="8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pitchFamily="34" charset="0"/>
                <a:cs typeface="Arial" pitchFamily="34" charset="0"/>
              </a:rPr>
              <a:t>  </a:t>
            </a:r>
            <a:r>
              <a:rPr kumimoji="0" lang="en-US" sz="5000" b="1" i="0" u="none" strike="noStrike" cap="none" normalizeH="0" baseline="0" dirty="0" smtClean="0">
                <a:ln>
                  <a:noFill/>
                </a:ln>
                <a:solidFill>
                  <a:schemeClr val="tx1"/>
                </a:solidFill>
                <a:effectLst/>
                <a:latin typeface="Arial" pitchFamily="34" charset="0"/>
                <a:cs typeface="Arial" pitchFamily="34" charset="0"/>
              </a:rPr>
              <a:t/>
            </a:r>
            <a:br>
              <a:rPr kumimoji="0" lang="en-US" sz="5000" b="1" i="0" u="none" strike="noStrike" cap="none" normalizeH="0" baseline="0" dirty="0" smtClean="0">
                <a:ln>
                  <a:noFill/>
                </a:ln>
                <a:solidFill>
                  <a:schemeClr val="tx1"/>
                </a:solidFill>
                <a:effectLst/>
                <a:latin typeface="Arial" pitchFamily="34" charset="0"/>
                <a:cs typeface="Arial" pitchFamily="34" charset="0"/>
              </a:rPr>
            </a:b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descr="https://knoldus.files.wordpress.com/2017/06/spark-blog1.png?w=640"/>
          <p:cNvPicPr>
            <a:picLocks noChangeAspect="1" noChangeArrowheads="1"/>
          </p:cNvPicPr>
          <p:nvPr/>
        </p:nvPicPr>
        <p:blipFill>
          <a:blip r:embed="rId2"/>
          <a:srcRect/>
          <a:stretch>
            <a:fillRect/>
          </a:stretch>
        </p:blipFill>
        <p:spPr bwMode="auto">
          <a:xfrm>
            <a:off x="1066800" y="838200"/>
            <a:ext cx="6096000" cy="800100"/>
          </a:xfrm>
          <a:prstGeom prst="rect">
            <a:avLst/>
          </a:prstGeom>
          <a:noFill/>
        </p:spPr>
      </p:pic>
      <p:sp>
        <p:nvSpPr>
          <p:cNvPr id="5" name="Rectangle 4"/>
          <p:cNvSpPr/>
          <p:nvPr/>
        </p:nvSpPr>
        <p:spPr>
          <a:xfrm>
            <a:off x="304800" y="1981200"/>
            <a:ext cx="6553200" cy="1200329"/>
          </a:xfrm>
          <a:prstGeom prst="rect">
            <a:avLst/>
          </a:prstGeom>
        </p:spPr>
        <p:txBody>
          <a:bodyPr wrap="square">
            <a:spAutoFit/>
          </a:bodyPr>
          <a:lstStyle/>
          <a:p>
            <a:r>
              <a:rPr lang="en-US" dirty="0" smtClean="0"/>
              <a:t>RDD's are </a:t>
            </a:r>
          </a:p>
          <a:p>
            <a:r>
              <a:rPr lang="en-US" dirty="0" smtClean="0"/>
              <a:t>1.  outdated </a:t>
            </a:r>
          </a:p>
          <a:p>
            <a:r>
              <a:rPr lang="en-US" dirty="0" smtClean="0"/>
              <a:t>2.  Hard to use </a:t>
            </a:r>
          </a:p>
          <a:p>
            <a:r>
              <a:rPr lang="en-US" dirty="0" smtClean="0"/>
              <a:t>3. slow speed</a:t>
            </a:r>
            <a:endParaRPr lang="en-US" dirty="0"/>
          </a:p>
        </p:txBody>
      </p:sp>
      <p:sp>
        <p:nvSpPr>
          <p:cNvPr id="6" name="Rectangle 5"/>
          <p:cNvSpPr/>
          <p:nvPr/>
        </p:nvSpPr>
        <p:spPr>
          <a:xfrm>
            <a:off x="228600" y="3352800"/>
            <a:ext cx="8915400" cy="923330"/>
          </a:xfrm>
          <a:prstGeom prst="rect">
            <a:avLst/>
          </a:prstGeom>
        </p:spPr>
        <p:txBody>
          <a:bodyPr wrap="square">
            <a:spAutoFit/>
          </a:bodyPr>
          <a:lstStyle/>
          <a:p>
            <a:r>
              <a:rPr lang="en-US" b="1" dirty="0" smtClean="0"/>
              <a:t>Spark SQL </a:t>
            </a:r>
            <a:r>
              <a:rPr lang="en-US" dirty="0" smtClean="0"/>
              <a:t>is Spark module for structured data processing. It runs on top of Spark Core. It offers much tighter integration between relational and procedural processing, through declarative </a:t>
            </a:r>
            <a:r>
              <a:rPr lang="en-US" b="1" dirty="0" err="1" smtClean="0"/>
              <a:t>DataFrame</a:t>
            </a:r>
            <a:r>
              <a:rPr lang="en-US" dirty="0" smtClean="0"/>
              <a:t> and </a:t>
            </a:r>
            <a:r>
              <a:rPr lang="en-US" b="1" dirty="0" smtClean="0"/>
              <a:t>Datasets API</a:t>
            </a:r>
            <a:r>
              <a:rPr lang="en-US" dirty="0" smtClean="0"/>
              <a:t>. </a:t>
            </a:r>
            <a:endParaRPr lang="en-US" dirty="0"/>
          </a:p>
        </p:txBody>
      </p:sp>
      <p:sp>
        <p:nvSpPr>
          <p:cNvPr id="7" name="Rectangle 6"/>
          <p:cNvSpPr/>
          <p:nvPr/>
        </p:nvSpPr>
        <p:spPr>
          <a:xfrm>
            <a:off x="381000" y="4343400"/>
            <a:ext cx="8458200" cy="923330"/>
          </a:xfrm>
          <a:prstGeom prst="rect">
            <a:avLst/>
          </a:prstGeom>
        </p:spPr>
        <p:txBody>
          <a:bodyPr wrap="square">
            <a:spAutoFit/>
          </a:bodyPr>
          <a:lstStyle/>
          <a:p>
            <a:r>
              <a:rPr lang="en-US" b="1" dirty="0" err="1" smtClean="0"/>
              <a:t>DataFrame</a:t>
            </a:r>
            <a:r>
              <a:rPr lang="en-US" b="1" dirty="0" smtClean="0"/>
              <a:t> API</a:t>
            </a:r>
            <a:r>
              <a:rPr lang="en-US" dirty="0" smtClean="0"/>
              <a:t> and </a:t>
            </a:r>
            <a:r>
              <a:rPr lang="en-US" b="1" dirty="0" smtClean="0"/>
              <a:t>Datasets API</a:t>
            </a:r>
            <a:r>
              <a:rPr lang="en-US" dirty="0" smtClean="0"/>
              <a:t> are the ways to interact with Spark SQL. As a result, with Spark SQL, Apache Spark is accessible to more users and improves optimization for current ones.</a:t>
            </a:r>
            <a:endParaRPr lang="en-US" dirty="0"/>
          </a:p>
        </p:txBody>
      </p:sp>
      <p:sp>
        <p:nvSpPr>
          <p:cNvPr id="8" name="Rectangle 7"/>
          <p:cNvSpPr/>
          <p:nvPr/>
        </p:nvSpPr>
        <p:spPr>
          <a:xfrm>
            <a:off x="228600" y="5257800"/>
            <a:ext cx="8763000" cy="646331"/>
          </a:xfrm>
          <a:prstGeom prst="rect">
            <a:avLst/>
          </a:prstGeom>
        </p:spPr>
        <p:txBody>
          <a:bodyPr wrap="square">
            <a:spAutoFit/>
          </a:bodyPr>
          <a:lstStyle/>
          <a:p>
            <a:r>
              <a:rPr lang="en-US" dirty="0" smtClean="0"/>
              <a:t>Spark SQL introduces extensible optimizer called</a:t>
            </a:r>
            <a:r>
              <a:rPr lang="en-US" b="1" dirty="0" smtClean="0"/>
              <a:t> Catalyst</a:t>
            </a:r>
            <a:r>
              <a:rPr lang="en-US" dirty="0" smtClean="0"/>
              <a:t> as it helps in supporting a wide range of data sources and algorithms in </a:t>
            </a:r>
            <a:r>
              <a:rPr lang="en-US" b="1" dirty="0" err="1" smtClean="0">
                <a:hlinkClick r:id="rId3"/>
              </a:rPr>
              <a:t>Bigdata</a:t>
            </a:r>
            <a:r>
              <a:rPr lang="en-US" dirty="0" smtClean="0"/>
              <a: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Image result for rdd vs dataframe vs dataset"/>
          <p:cNvPicPr>
            <a:picLocks noChangeAspect="1" noChangeArrowheads="1"/>
          </p:cNvPicPr>
          <p:nvPr/>
        </p:nvPicPr>
        <p:blipFill>
          <a:blip r:embed="rId2"/>
          <a:srcRect/>
          <a:stretch>
            <a:fillRect/>
          </a:stretch>
        </p:blipFill>
        <p:spPr bwMode="auto">
          <a:xfrm>
            <a:off x="1066800" y="228600"/>
            <a:ext cx="6076950" cy="3419475"/>
          </a:xfrm>
          <a:prstGeom prst="rect">
            <a:avLst/>
          </a:prstGeom>
          <a:noFill/>
        </p:spPr>
      </p:pic>
      <p:pic>
        <p:nvPicPr>
          <p:cNvPr id="71684" name="Picture 4" descr="Image result for rdd vs dataframe vs dataset"/>
          <p:cNvPicPr>
            <a:picLocks noChangeAspect="1" noChangeArrowheads="1"/>
          </p:cNvPicPr>
          <p:nvPr/>
        </p:nvPicPr>
        <p:blipFill>
          <a:blip r:embed="rId3"/>
          <a:srcRect/>
          <a:stretch>
            <a:fillRect/>
          </a:stretch>
        </p:blipFill>
        <p:spPr bwMode="auto">
          <a:xfrm>
            <a:off x="990600" y="3733800"/>
            <a:ext cx="6076950" cy="3419475"/>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Image result for rdd vs dataframe vs dataset"/>
          <p:cNvPicPr>
            <a:picLocks noChangeAspect="1" noChangeArrowheads="1"/>
          </p:cNvPicPr>
          <p:nvPr/>
        </p:nvPicPr>
        <p:blipFill>
          <a:blip r:embed="rId2"/>
          <a:srcRect/>
          <a:stretch>
            <a:fillRect/>
          </a:stretch>
        </p:blipFill>
        <p:spPr bwMode="auto">
          <a:xfrm>
            <a:off x="1066800" y="1066800"/>
            <a:ext cx="6076950" cy="3419475"/>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a:srcRect/>
          <a:stretch>
            <a:fillRect/>
          </a:stretch>
        </p:blipFill>
        <p:spPr bwMode="auto">
          <a:xfrm>
            <a:off x="457200" y="457200"/>
            <a:ext cx="8458200"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7848600" cy="923330"/>
          </a:xfrm>
          <a:prstGeom prst="rect">
            <a:avLst/>
          </a:prstGeom>
        </p:spPr>
        <p:txBody>
          <a:bodyPr wrap="square">
            <a:spAutoFit/>
          </a:bodyPr>
          <a:lstStyle/>
          <a:p>
            <a:r>
              <a:rPr lang="en-US" dirty="0" smtClean="0"/>
              <a:t>There is a common belief that Apache Spark is an extension of </a:t>
            </a:r>
            <a:r>
              <a:rPr lang="en-US" dirty="0" err="1" smtClean="0"/>
              <a:t>Hadoop</a:t>
            </a:r>
            <a:r>
              <a:rPr lang="en-US" dirty="0" smtClean="0"/>
              <a:t>, which is not true. Spark is independent of </a:t>
            </a:r>
            <a:r>
              <a:rPr lang="en-US" dirty="0" err="1" smtClean="0"/>
              <a:t>Hadoop</a:t>
            </a:r>
            <a:r>
              <a:rPr lang="en-US" dirty="0" smtClean="0"/>
              <a:t> because it has its own cluster management system</a:t>
            </a:r>
            <a:r>
              <a:rPr lang="en-US" b="1" dirty="0" smtClean="0"/>
              <a:t>.</a:t>
            </a:r>
            <a:r>
              <a:rPr lang="en-US" dirty="0" smtClean="0"/>
              <a:t> It uses </a:t>
            </a:r>
            <a:r>
              <a:rPr lang="en-US" dirty="0" err="1" smtClean="0"/>
              <a:t>Hadoop</a:t>
            </a:r>
            <a:r>
              <a:rPr lang="en-US" dirty="0" smtClean="0"/>
              <a:t> for storage purpose only.</a:t>
            </a:r>
            <a:endParaRPr lang="en-US" dirty="0"/>
          </a:p>
        </p:txBody>
      </p:sp>
      <p:sp>
        <p:nvSpPr>
          <p:cNvPr id="3" name="Rectangle 2"/>
          <p:cNvSpPr/>
          <p:nvPr/>
        </p:nvSpPr>
        <p:spPr>
          <a:xfrm>
            <a:off x="762000" y="1447801"/>
            <a:ext cx="8077200" cy="1754326"/>
          </a:xfrm>
          <a:prstGeom prst="rect">
            <a:avLst/>
          </a:prstGeom>
        </p:spPr>
        <p:txBody>
          <a:bodyPr wrap="square">
            <a:spAutoFit/>
          </a:bodyPr>
          <a:lstStyle/>
          <a:p>
            <a:pPr fontAlgn="base"/>
            <a:r>
              <a:rPr lang="en-US" b="1" dirty="0" smtClean="0"/>
              <a:t>The key</a:t>
            </a:r>
            <a:r>
              <a:rPr lang="en-US" b="1" dirty="0" smtClean="0">
                <a:hlinkClick r:id="rId2"/>
              </a:rPr>
              <a:t> feature of Spark</a:t>
            </a:r>
            <a:r>
              <a:rPr lang="en-US" b="1" dirty="0" smtClean="0"/>
              <a:t> is that it has in-memory cluster computation capability. That increases the processing speed of an application. The </a:t>
            </a:r>
            <a:r>
              <a:rPr lang="en-US" b="1" dirty="0" smtClean="0">
                <a:hlinkClick r:id="rId3"/>
              </a:rPr>
              <a:t>in-memory computing</a:t>
            </a:r>
            <a:r>
              <a:rPr lang="en-US" b="1" dirty="0" smtClean="0"/>
              <a:t> means using a type of middleware software that allows one to store data in RAM, across a cluster of computers, and process it in parallel.</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381000" y="609600"/>
            <a:ext cx="8000999" cy="4800600"/>
          </a:xfrm>
          <a:prstGeom prst="rect">
            <a:avLst/>
          </a:prstGeom>
          <a:noFill/>
          <a:ln w="9525">
            <a:noFill/>
            <a:miter lim="800000"/>
            <a:headEnd/>
            <a:tailEnd/>
          </a:ln>
          <a:effectLst/>
        </p:spPr>
      </p:pic>
      <p:sp>
        <p:nvSpPr>
          <p:cNvPr id="3" name="Rectangle 2"/>
          <p:cNvSpPr/>
          <p:nvPr/>
        </p:nvSpPr>
        <p:spPr>
          <a:xfrm>
            <a:off x="609600" y="5486400"/>
            <a:ext cx="7315200" cy="1200329"/>
          </a:xfrm>
          <a:prstGeom prst="rect">
            <a:avLst/>
          </a:prstGeom>
        </p:spPr>
        <p:txBody>
          <a:bodyPr wrap="square">
            <a:spAutoFit/>
          </a:bodyPr>
          <a:lstStyle/>
          <a:p>
            <a:r>
              <a:rPr lang="en-US" b="1" dirty="0" smtClean="0"/>
              <a:t> </a:t>
            </a:r>
            <a:r>
              <a:rPr lang="en-US" dirty="0" smtClean="0"/>
              <a:t>Datasets in Apache Spark are an extension of </a:t>
            </a:r>
            <a:r>
              <a:rPr lang="en-US" dirty="0" err="1" smtClean="0"/>
              <a:t>DataFrame</a:t>
            </a:r>
            <a:r>
              <a:rPr lang="en-US" dirty="0" smtClean="0"/>
              <a:t> API which provides type-safe, object-oriented programming interface. Dataset takes advantage of Spark’s Catalyst optimizer by exposing expressions and data fields to a query planner. </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143000" y="533400"/>
            <a:ext cx="6762750" cy="5153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990600"/>
            <a:ext cx="7848600" cy="2308324"/>
          </a:xfrm>
          <a:prstGeom prst="rect">
            <a:avLst/>
          </a:prstGeom>
        </p:spPr>
        <p:txBody>
          <a:bodyPr wrap="square">
            <a:spAutoFit/>
          </a:bodyPr>
          <a:lstStyle/>
          <a:p>
            <a:pPr fontAlgn="base"/>
            <a:r>
              <a:rPr lang="en-US" b="1" dirty="0" err="1" smtClean="0"/>
              <a:t>i</a:t>
            </a:r>
            <a:r>
              <a:rPr lang="en-US" b="1" dirty="0" smtClean="0"/>
              <a:t>. No input optimization engine</a:t>
            </a:r>
          </a:p>
          <a:p>
            <a:pPr fontAlgn="base"/>
            <a:r>
              <a:rPr lang="en-US" dirty="0" smtClean="0"/>
              <a:t>There is no provision in RDD for automatic optimization. It cannot make use of Spark advance optimizers like </a:t>
            </a:r>
            <a:r>
              <a:rPr lang="en-US" b="1" dirty="0" smtClean="0">
                <a:hlinkClick r:id="rId2"/>
              </a:rPr>
              <a:t>catalyst optimizer</a:t>
            </a:r>
            <a:r>
              <a:rPr lang="en-US" dirty="0" smtClean="0"/>
              <a:t> and </a:t>
            </a:r>
            <a:r>
              <a:rPr lang="en-US" b="1" dirty="0" smtClean="0"/>
              <a:t>Tungsten execution engine</a:t>
            </a:r>
            <a:r>
              <a:rPr lang="en-US" dirty="0" smtClean="0"/>
              <a:t>. We can optimize each RDD manually.</a:t>
            </a:r>
            <a:br>
              <a:rPr lang="en-US" dirty="0" smtClean="0"/>
            </a:br>
            <a:r>
              <a:rPr lang="en-US" dirty="0" smtClean="0"/>
              <a:t>This limitation is overcome in </a:t>
            </a:r>
            <a:r>
              <a:rPr lang="en-US" b="1" dirty="0" smtClean="0"/>
              <a:t>Dataset</a:t>
            </a:r>
            <a:r>
              <a:rPr lang="en-US" dirty="0" smtClean="0"/>
              <a:t> and </a:t>
            </a:r>
            <a:r>
              <a:rPr lang="en-US" b="1" dirty="0" err="1" smtClean="0">
                <a:hlinkClick r:id="rId3"/>
              </a:rPr>
              <a:t>DataFrame</a:t>
            </a:r>
            <a:r>
              <a:rPr lang="en-US" dirty="0" smtClean="0"/>
              <a:t>, both make use of Catalyst to generate optimized logical and physical query plan. We can use same code optimizer for </a:t>
            </a:r>
            <a:r>
              <a:rPr lang="en-US" dirty="0" smtClean="0">
                <a:hlinkClick r:id="rId4"/>
              </a:rPr>
              <a:t>R</a:t>
            </a:r>
            <a:r>
              <a:rPr lang="en-US" dirty="0" smtClean="0"/>
              <a:t>, Java, </a:t>
            </a:r>
            <a:r>
              <a:rPr lang="en-US" dirty="0" err="1" smtClean="0">
                <a:hlinkClick r:id="rId5"/>
              </a:rPr>
              <a:t>Scala</a:t>
            </a:r>
            <a:r>
              <a:rPr lang="en-US" dirty="0" smtClean="0"/>
              <a:t>, or Python </a:t>
            </a:r>
            <a:r>
              <a:rPr lang="en-US" dirty="0" err="1" smtClean="0"/>
              <a:t>DataFrame</a:t>
            </a:r>
            <a:r>
              <a:rPr lang="en-US" dirty="0" smtClean="0"/>
              <a:t>/Dataset APIs. It provides space and speed efficiency.</a:t>
            </a:r>
            <a:endParaRPr lang="en-US" dirty="0"/>
          </a:p>
        </p:txBody>
      </p:sp>
      <p:sp>
        <p:nvSpPr>
          <p:cNvPr id="3" name="Rectangle 2"/>
          <p:cNvSpPr/>
          <p:nvPr/>
        </p:nvSpPr>
        <p:spPr>
          <a:xfrm>
            <a:off x="457200" y="457201"/>
            <a:ext cx="8382000" cy="369332"/>
          </a:xfrm>
          <a:prstGeom prst="rect">
            <a:avLst/>
          </a:prstGeom>
        </p:spPr>
        <p:txBody>
          <a:bodyPr wrap="square">
            <a:spAutoFit/>
          </a:bodyPr>
          <a:lstStyle/>
          <a:p>
            <a:pPr fontAlgn="base"/>
            <a:r>
              <a:rPr lang="en-US" b="1" dirty="0" smtClean="0"/>
              <a:t>3. What are the Limitations of RDD in Apache Spark?  Vs </a:t>
            </a:r>
            <a:r>
              <a:rPr lang="en-US" b="1" dirty="0" err="1" smtClean="0"/>
              <a:t>dataframe</a:t>
            </a:r>
            <a:r>
              <a:rPr lang="en-US" b="1" dirty="0" smtClean="0"/>
              <a:t> </a:t>
            </a:r>
            <a:r>
              <a:rPr lang="en-US" b="1" dirty="0" err="1" smtClean="0"/>
              <a:t>vs</a:t>
            </a:r>
            <a:r>
              <a:rPr lang="en-US" b="1" dirty="0" smtClean="0"/>
              <a:t> dataset </a:t>
            </a:r>
            <a:endParaRPr lang="en-US" b="1" dirty="0"/>
          </a:p>
        </p:txBody>
      </p:sp>
      <p:sp>
        <p:nvSpPr>
          <p:cNvPr id="4" name="Rectangle 3"/>
          <p:cNvSpPr/>
          <p:nvPr/>
        </p:nvSpPr>
        <p:spPr>
          <a:xfrm>
            <a:off x="762000" y="3505199"/>
            <a:ext cx="8077200" cy="2031325"/>
          </a:xfrm>
          <a:prstGeom prst="rect">
            <a:avLst/>
          </a:prstGeom>
        </p:spPr>
        <p:txBody>
          <a:bodyPr wrap="square">
            <a:spAutoFit/>
          </a:bodyPr>
          <a:lstStyle/>
          <a:p>
            <a:pPr fontAlgn="base"/>
            <a:r>
              <a:rPr lang="en-US" b="1" dirty="0" smtClean="0"/>
              <a:t>ii. Runtime type safety</a:t>
            </a:r>
          </a:p>
          <a:p>
            <a:pPr fontAlgn="base"/>
            <a:r>
              <a:rPr lang="en-US" dirty="0" smtClean="0"/>
              <a:t>There is no </a:t>
            </a:r>
            <a:r>
              <a:rPr lang="en-US" b="1" dirty="0" smtClean="0"/>
              <a:t>Static typing</a:t>
            </a:r>
            <a:r>
              <a:rPr lang="en-US" dirty="0" smtClean="0"/>
              <a:t> and </a:t>
            </a:r>
            <a:r>
              <a:rPr lang="en-US" b="1" dirty="0" smtClean="0"/>
              <a:t>run-time type safety</a:t>
            </a:r>
            <a:r>
              <a:rPr lang="en-US" dirty="0" smtClean="0"/>
              <a:t> in RDD. It does not allow us to check error at the runtime.</a:t>
            </a:r>
            <a:br>
              <a:rPr lang="en-US" dirty="0" smtClean="0"/>
            </a:br>
            <a:r>
              <a:rPr lang="en-US" dirty="0" smtClean="0"/>
              <a:t>Dataset provides </a:t>
            </a:r>
            <a:r>
              <a:rPr lang="en-US" b="1" dirty="0" smtClean="0"/>
              <a:t>compile-time type safety</a:t>
            </a:r>
            <a:r>
              <a:rPr lang="en-US" dirty="0" smtClean="0"/>
              <a:t> to build complex data workflows. Compile-time type safety means if you try to add any other type of element to this list, it will give you compile time error. It helps detect errors at compile time and makes your code safe.</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52401"/>
            <a:ext cx="8229600" cy="1754326"/>
          </a:xfrm>
          <a:prstGeom prst="rect">
            <a:avLst/>
          </a:prstGeom>
        </p:spPr>
        <p:txBody>
          <a:bodyPr wrap="square">
            <a:spAutoFit/>
          </a:bodyPr>
          <a:lstStyle/>
          <a:p>
            <a:pPr fontAlgn="base"/>
            <a:r>
              <a:rPr lang="en-US" b="1" dirty="0" smtClean="0"/>
              <a:t>iii</a:t>
            </a:r>
            <a:r>
              <a:rPr lang="en-US" dirty="0" smtClean="0"/>
              <a:t>. </a:t>
            </a:r>
            <a:r>
              <a:rPr lang="en-US" b="1" dirty="0" smtClean="0"/>
              <a:t>Degrade when not enough memory</a:t>
            </a:r>
          </a:p>
          <a:p>
            <a:pPr fontAlgn="base"/>
            <a:r>
              <a:rPr lang="en-US" dirty="0" smtClean="0"/>
              <a:t>The RDD degrades when there is not enough memory to store RDD</a:t>
            </a:r>
            <a:r>
              <a:rPr lang="en-US" b="1" dirty="0" smtClean="0"/>
              <a:t> </a:t>
            </a:r>
            <a:r>
              <a:rPr lang="en-US" b="1" dirty="0" smtClean="0">
                <a:hlinkClick r:id="rId2"/>
              </a:rPr>
              <a:t>in-memory</a:t>
            </a:r>
            <a:r>
              <a:rPr lang="en-US" dirty="0" smtClean="0"/>
              <a:t> or on disk. There comes storage issue when there is a lack of memory to store RDD. The partitions that overflow from RAM can be stored on disk and will provide the same level of performance. By increasing the size of RAM and disk it is possible to overcome this issue.</a:t>
            </a:r>
            <a:endParaRPr lang="en-US" dirty="0"/>
          </a:p>
        </p:txBody>
      </p:sp>
      <p:sp>
        <p:nvSpPr>
          <p:cNvPr id="3" name="Rectangle 2"/>
          <p:cNvSpPr/>
          <p:nvPr/>
        </p:nvSpPr>
        <p:spPr>
          <a:xfrm>
            <a:off x="685800" y="2286000"/>
            <a:ext cx="7924800" cy="1754326"/>
          </a:xfrm>
          <a:prstGeom prst="rect">
            <a:avLst/>
          </a:prstGeom>
        </p:spPr>
        <p:txBody>
          <a:bodyPr wrap="square">
            <a:spAutoFit/>
          </a:bodyPr>
          <a:lstStyle/>
          <a:p>
            <a:pPr fontAlgn="base"/>
            <a:r>
              <a:rPr lang="en-US" b="1" dirty="0" smtClean="0"/>
              <a:t>iv. Performance limitation &amp; Overhead of serialization &amp; garbage collection</a:t>
            </a:r>
          </a:p>
          <a:p>
            <a:pPr fontAlgn="base"/>
            <a:r>
              <a:rPr lang="en-US" dirty="0" smtClean="0"/>
              <a:t>Since the RDD are in-memory JVM object, it involves the overhead of </a:t>
            </a:r>
            <a:r>
              <a:rPr lang="en-US" b="1" dirty="0" smtClean="0"/>
              <a:t>Garbage Collection</a:t>
            </a:r>
            <a:r>
              <a:rPr lang="en-US" dirty="0" smtClean="0"/>
              <a:t> and </a:t>
            </a:r>
            <a:r>
              <a:rPr lang="en-US" b="1" dirty="0" smtClean="0"/>
              <a:t>Java serialization</a:t>
            </a:r>
            <a:r>
              <a:rPr lang="en-US" dirty="0" smtClean="0"/>
              <a:t> this is expensive when the data grows.</a:t>
            </a:r>
            <a:br>
              <a:rPr lang="en-US" dirty="0" smtClean="0"/>
            </a:br>
            <a:r>
              <a:rPr lang="en-US" dirty="0" smtClean="0"/>
              <a:t>Since the cost of garbage collection is proportional to the number of Java objects. Using data structures with fewer objects will lower the cost. Or we can persist the object in serialized form.</a:t>
            </a:r>
            <a:endParaRPr lang="en-US" dirty="0"/>
          </a:p>
        </p:txBody>
      </p:sp>
      <p:sp>
        <p:nvSpPr>
          <p:cNvPr id="4" name="Rectangle 3"/>
          <p:cNvSpPr/>
          <p:nvPr/>
        </p:nvSpPr>
        <p:spPr>
          <a:xfrm>
            <a:off x="838200" y="4267199"/>
            <a:ext cx="7620000" cy="1477328"/>
          </a:xfrm>
          <a:prstGeom prst="rect">
            <a:avLst/>
          </a:prstGeom>
        </p:spPr>
        <p:txBody>
          <a:bodyPr wrap="square">
            <a:spAutoFit/>
          </a:bodyPr>
          <a:lstStyle/>
          <a:p>
            <a:pPr fontAlgn="base"/>
            <a:r>
              <a:rPr lang="en-US" b="1" dirty="0" smtClean="0"/>
              <a:t>v. Handling structured data</a:t>
            </a:r>
          </a:p>
          <a:p>
            <a:pPr fontAlgn="base"/>
            <a:r>
              <a:rPr lang="en-US" dirty="0" smtClean="0"/>
              <a:t>RDD does not provide schema view of data. It has no provision for handling structured data.</a:t>
            </a:r>
            <a:br>
              <a:rPr lang="en-US" dirty="0" smtClean="0"/>
            </a:br>
            <a:r>
              <a:rPr lang="en-US" dirty="0" smtClean="0"/>
              <a:t>Dataset and </a:t>
            </a:r>
            <a:r>
              <a:rPr lang="en-US" dirty="0" err="1" smtClean="0"/>
              <a:t>DataFrame</a:t>
            </a:r>
            <a:r>
              <a:rPr lang="en-US" dirty="0" smtClean="0"/>
              <a:t> provide the Schema view of data. It is a distributed collection of data organized into named columns.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859340"/>
            <a:ext cx="4572000" cy="3139321"/>
          </a:xfrm>
          <a:prstGeom prst="rect">
            <a:avLst/>
          </a:prstGeom>
        </p:spPr>
        <p:txBody>
          <a:bodyPr>
            <a:spAutoFit/>
          </a:bodyPr>
          <a:lstStyle/>
          <a:p>
            <a:r>
              <a:rPr lang="en-US" dirty="0" smtClean="0"/>
              <a:t>The key point to note in parallelized collection is the number of partition the dataset is cut into. Spark will run one task for each partition of cluster. We require two to four partitions for each CPU in </a:t>
            </a:r>
            <a:r>
              <a:rPr lang="en-US" b="1" dirty="0" smtClean="0">
                <a:hlinkClick r:id="rId2"/>
              </a:rPr>
              <a:t>cluster</a:t>
            </a:r>
            <a:r>
              <a:rPr lang="en-US" dirty="0" smtClean="0"/>
              <a:t>. Spark sets number of partition based on our cluster. But we can also manually set the number of partitions. This is achieved by passing number of partition as second parameter to parallelize .</a:t>
            </a:r>
            <a:br>
              <a:rPr lang="en-US" dirty="0" smtClean="0"/>
            </a:br>
            <a:r>
              <a:rPr lang="en-US" dirty="0" smtClean="0"/>
              <a:t>e.g. </a:t>
            </a:r>
            <a:r>
              <a:rPr lang="en-US" dirty="0" err="1" smtClean="0"/>
              <a:t>sc.parallelize</a:t>
            </a:r>
            <a:r>
              <a:rPr lang="en-US" dirty="0" smtClean="0"/>
              <a:t>(data, 10), here we have manually given number of partition as 10.</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81001"/>
            <a:ext cx="6400800" cy="830997"/>
          </a:xfrm>
          <a:prstGeom prst="rect">
            <a:avLst/>
          </a:prstGeom>
        </p:spPr>
        <p:txBody>
          <a:bodyPr wrap="square">
            <a:spAutoFit/>
          </a:bodyPr>
          <a:lstStyle/>
          <a:p>
            <a:pPr fontAlgn="base"/>
            <a:r>
              <a:rPr lang="en-US" dirty="0" smtClean="0"/>
              <a:t> </a:t>
            </a:r>
            <a:r>
              <a:rPr lang="en-US" sz="2400" b="1" dirty="0" smtClean="0"/>
              <a:t>Difference between Spark Map </a:t>
            </a:r>
            <a:r>
              <a:rPr lang="en-US" sz="2400" b="1" dirty="0" err="1" smtClean="0"/>
              <a:t>vs</a:t>
            </a:r>
            <a:r>
              <a:rPr lang="en-US" sz="2400" b="1" dirty="0" smtClean="0"/>
              <a:t> </a:t>
            </a:r>
            <a:r>
              <a:rPr lang="en-US" sz="2400" b="1" dirty="0" err="1" smtClean="0"/>
              <a:t>FlatMap</a:t>
            </a:r>
            <a:r>
              <a:rPr lang="en-US" sz="2400" b="1" dirty="0" smtClean="0"/>
              <a:t> Operation</a:t>
            </a:r>
            <a:endParaRPr lang="en-US" sz="2400" b="1" dirty="0"/>
          </a:p>
        </p:txBody>
      </p:sp>
      <p:sp>
        <p:nvSpPr>
          <p:cNvPr id="4" name="Rectangle 3"/>
          <p:cNvSpPr/>
          <p:nvPr/>
        </p:nvSpPr>
        <p:spPr>
          <a:xfrm>
            <a:off x="228600" y="1443841"/>
            <a:ext cx="8534400" cy="2308324"/>
          </a:xfrm>
          <a:prstGeom prst="rect">
            <a:avLst/>
          </a:prstGeom>
        </p:spPr>
        <p:txBody>
          <a:bodyPr wrap="square">
            <a:spAutoFit/>
          </a:bodyPr>
          <a:lstStyle/>
          <a:p>
            <a:pPr fontAlgn="base"/>
            <a:r>
              <a:rPr lang="en-US" dirty="0" smtClean="0"/>
              <a:t> Spark Map Transformation</a:t>
            </a:r>
          </a:p>
          <a:p>
            <a:pPr fontAlgn="base"/>
            <a:r>
              <a:rPr lang="en-US" dirty="0" smtClean="0"/>
              <a:t>A </a:t>
            </a:r>
            <a:r>
              <a:rPr lang="en-US" b="1" dirty="0" smtClean="0"/>
              <a:t>map</a:t>
            </a:r>
            <a:r>
              <a:rPr lang="en-US" dirty="0" smtClean="0"/>
              <a:t> is a transformation operation in </a:t>
            </a:r>
            <a:r>
              <a:rPr lang="en-US" b="1" dirty="0" smtClean="0"/>
              <a:t>Apache Spark.</a:t>
            </a:r>
            <a:r>
              <a:rPr lang="en-US" dirty="0" smtClean="0"/>
              <a:t> It applies to each element of</a:t>
            </a:r>
            <a:r>
              <a:rPr lang="en-US" b="1" dirty="0" smtClean="0"/>
              <a:t> RDD</a:t>
            </a:r>
            <a:r>
              <a:rPr lang="en-US" dirty="0" smtClean="0"/>
              <a:t> and it returns the result as new RDD. In the Map, operation developer can define his own custom business logic. The same logic will be applied to all the elements of RDD.</a:t>
            </a:r>
          </a:p>
          <a:p>
            <a:pPr fontAlgn="base"/>
            <a:r>
              <a:rPr lang="en-US" dirty="0" smtClean="0"/>
              <a:t>Spark Map function takes one element as input process it according to custom code (specified by the developer) and returns one element at a time. Map transforms an </a:t>
            </a:r>
            <a:r>
              <a:rPr lang="en-US" b="1" dirty="0" smtClean="0"/>
              <a:t>RDD</a:t>
            </a:r>
            <a:r>
              <a:rPr lang="en-US" dirty="0" smtClean="0"/>
              <a:t> of length N into another RDD of length N. The input and output RDDs will typically have the same number of records</a:t>
            </a:r>
            <a:endParaRPr lang="en-US" dirty="0"/>
          </a:p>
        </p:txBody>
      </p:sp>
      <p:pic>
        <p:nvPicPr>
          <p:cNvPr id="3074" name="Picture 2"/>
          <p:cNvPicPr>
            <a:picLocks noChangeAspect="1" noChangeArrowheads="1"/>
          </p:cNvPicPr>
          <p:nvPr/>
        </p:nvPicPr>
        <p:blipFill>
          <a:blip r:embed="rId2"/>
          <a:srcRect/>
          <a:stretch>
            <a:fillRect/>
          </a:stretch>
        </p:blipFill>
        <p:spPr bwMode="auto">
          <a:xfrm>
            <a:off x="1981201" y="3962400"/>
            <a:ext cx="4267200" cy="2895600"/>
          </a:xfrm>
          <a:prstGeom prst="rect">
            <a:avLst/>
          </a:prstGeom>
          <a:noFill/>
          <a:ln w="9525">
            <a:noFill/>
            <a:miter lim="800000"/>
            <a:headEnd/>
            <a:tailEnd/>
          </a:ln>
          <a:effectLst/>
        </p:spPr>
      </p:pic>
      <p:graphicFrame>
        <p:nvGraphicFramePr>
          <p:cNvPr id="7" name="Table 6"/>
          <p:cNvGraphicFramePr>
            <a:graphicFrameLocks noGrp="1"/>
          </p:cNvGraphicFramePr>
          <p:nvPr/>
        </p:nvGraphicFramePr>
        <p:xfrm>
          <a:off x="457200" y="4114800"/>
          <a:ext cx="1905000" cy="865110"/>
        </p:xfrm>
        <a:graphic>
          <a:graphicData uri="http://schemas.openxmlformats.org/drawingml/2006/table">
            <a:tbl>
              <a:tblPr/>
              <a:tblGrid>
                <a:gridCol w="1905000"/>
              </a:tblGrid>
              <a:tr h="685800">
                <a:tc>
                  <a:txBody>
                    <a:bodyPr/>
                    <a:lstStyle/>
                    <a:p>
                      <a:pPr algn="l" fontAlgn="base"/>
                      <a:r>
                        <a:rPr lang="en-US" sz="1700" dirty="0">
                          <a:solidFill>
                            <a:srgbClr val="000000"/>
                          </a:solidFill>
                          <a:latin typeface="inherit"/>
                        </a:rPr>
                        <a:t> </a:t>
                      </a:r>
                    </a:p>
                    <a:p>
                      <a:pPr algn="l" fontAlgn="base"/>
                      <a:r>
                        <a:rPr lang="en-US" sz="1700" dirty="0">
                          <a:solidFill>
                            <a:srgbClr val="000000"/>
                          </a:solidFill>
                          <a:latin typeface="inherit"/>
                        </a:rPr>
                        <a:t>  </a:t>
                      </a:r>
                      <a:r>
                        <a:rPr lang="en-US" sz="1700" dirty="0">
                          <a:solidFill>
                            <a:srgbClr val="002D7A"/>
                          </a:solidFill>
                          <a:latin typeface="inherit"/>
                        </a:rPr>
                        <a:t>RDD</a:t>
                      </a:r>
                      <a:r>
                        <a:rPr lang="en-US" sz="1700" dirty="0">
                          <a:solidFill>
                            <a:srgbClr val="000000"/>
                          </a:solidFill>
                          <a:latin typeface="inherit"/>
                        </a:rPr>
                        <a:t>.</a:t>
                      </a:r>
                      <a:r>
                        <a:rPr lang="en-US" sz="1700" dirty="0">
                          <a:solidFill>
                            <a:srgbClr val="004ED0"/>
                          </a:solidFill>
                          <a:latin typeface="inherit"/>
                        </a:rPr>
                        <a:t>map</a:t>
                      </a:r>
                      <a:r>
                        <a:rPr lang="en-US" sz="1700" dirty="0">
                          <a:solidFill>
                            <a:srgbClr val="000000"/>
                          </a:solidFill>
                          <a:latin typeface="inherit"/>
                        </a:rPr>
                        <a:t>(</a:t>
                      </a:r>
                      <a:r>
                        <a:rPr lang="en-US" sz="1700" dirty="0">
                          <a:solidFill>
                            <a:srgbClr val="006FE0"/>
                          </a:solidFill>
                          <a:latin typeface="inherit"/>
                        </a:rPr>
                        <a:t>&lt;</a:t>
                      </a:r>
                      <a:r>
                        <a:rPr lang="en-US" sz="1700" dirty="0">
                          <a:solidFill>
                            <a:srgbClr val="800080"/>
                          </a:solidFill>
                          <a:latin typeface="inherit"/>
                        </a:rPr>
                        <a:t>function</a:t>
                      </a:r>
                      <a:r>
                        <a:rPr lang="en-US" sz="1700" dirty="0">
                          <a:solidFill>
                            <a:srgbClr val="006FE0"/>
                          </a:solidFill>
                          <a:latin typeface="inherit"/>
                        </a:rPr>
                        <a:t>&gt;</a:t>
                      </a:r>
                      <a:r>
                        <a:rPr lang="en-US" sz="1700" dirty="0">
                          <a:solidFill>
                            <a:srgbClr val="000000"/>
                          </a:solidFill>
                          <a:latin typeface="inherit"/>
                        </a:rPr>
                        <a:t>)</a:t>
                      </a:r>
                    </a:p>
                  </a:txBody>
                  <a:tcPr marL="87870" marR="87870" marT="43935" marB="43935">
                    <a:lnL>
                      <a:noFill/>
                    </a:lnL>
                    <a:lnR>
                      <a:noFill/>
                    </a:lnR>
                    <a:lnT>
                      <a:noFill/>
                    </a:lnT>
                    <a:lnB>
                      <a:noFill/>
                    </a:lnB>
                  </a:tcPr>
                </a:tc>
              </a:tr>
            </a:tbl>
          </a:graphicData>
        </a:graphic>
      </p:graphicFrame>
      <p:sp>
        <p:nvSpPr>
          <p:cNvPr id="3075" name="Rectangle 3"/>
          <p:cNvSpPr>
            <a:spLocks noChangeArrowheads="1"/>
          </p:cNvSpPr>
          <p:nvPr/>
        </p:nvSpPr>
        <p:spPr bwMode="auto">
          <a:xfrm>
            <a:off x="0" y="0"/>
            <a:ext cx="9144000" cy="457200"/>
          </a:xfrm>
          <a:prstGeom prst="rect">
            <a:avLst/>
          </a:prstGeom>
          <a:solidFill>
            <a:srgbClr val="F0F5F5"/>
          </a:solidFill>
          <a:ln w="9525">
            <a:noFill/>
            <a:miter lim="800000"/>
            <a:headEnd/>
            <a:tailEnd/>
          </a:ln>
          <a:effectLst/>
        </p:spPr>
        <p:txBody>
          <a:bodyPr vert="horz" wrap="none" lIns="0" tIns="88872"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rgbClr val="222222"/>
                </a:solidFill>
                <a:effectLst/>
                <a:latin typeface="Quattrocento Sans"/>
                <a:cs typeface="Arial"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8"/>
          <p:cNvSpPr/>
          <p:nvPr/>
        </p:nvSpPr>
        <p:spPr>
          <a:xfrm>
            <a:off x="6324600" y="4343400"/>
            <a:ext cx="2438400" cy="1754326"/>
          </a:xfrm>
          <a:prstGeom prst="rect">
            <a:avLst/>
          </a:prstGeom>
        </p:spPr>
        <p:txBody>
          <a:bodyPr wrap="square">
            <a:spAutoFit/>
          </a:bodyPr>
          <a:lstStyle/>
          <a:p>
            <a:pPr fontAlgn="base"/>
            <a:r>
              <a:rPr lang="en-US" dirty="0" smtClean="0"/>
              <a:t> // map each line to number of words in the line</a:t>
            </a:r>
          </a:p>
          <a:p>
            <a:pPr fontAlgn="base"/>
            <a:r>
              <a:rPr lang="en-US" dirty="0" smtClean="0"/>
              <a:t>     </a:t>
            </a:r>
            <a:r>
              <a:rPr lang="en-US" dirty="0" err="1" smtClean="0"/>
              <a:t>JavaRDD</a:t>
            </a:r>
            <a:r>
              <a:rPr lang="en-US" dirty="0" smtClean="0"/>
              <a:t>&lt;Integer&gt; </a:t>
            </a:r>
            <a:r>
              <a:rPr lang="en-US" dirty="0" err="1" smtClean="0"/>
              <a:t>n_words</a:t>
            </a:r>
            <a:r>
              <a:rPr lang="en-US" dirty="0" smtClean="0"/>
              <a:t> = lines.map(x &gt; </a:t>
            </a:r>
            <a:r>
              <a:rPr lang="en-US" dirty="0" err="1" smtClean="0"/>
              <a:t>x.split</a:t>
            </a:r>
            <a:r>
              <a:rPr lang="en-US" dirty="0" smtClean="0"/>
              <a:t>(" ").length); </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1338263" y="490538"/>
            <a:ext cx="6467475" cy="5876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2971800"/>
            <a:ext cx="3352800" cy="923330"/>
          </a:xfrm>
          <a:prstGeom prst="rect">
            <a:avLst/>
          </a:prstGeom>
        </p:spPr>
        <p:txBody>
          <a:bodyPr wrap="square">
            <a:spAutoFit/>
          </a:bodyPr>
          <a:lstStyle/>
          <a:p>
            <a:r>
              <a:rPr lang="en-US" dirty="0" err="1" smtClean="0"/>
              <a:t>JavaRDD</a:t>
            </a:r>
            <a:r>
              <a:rPr lang="en-US" dirty="0" smtClean="0"/>
              <a:t> words =</a:t>
            </a:r>
          </a:p>
          <a:p>
            <a:r>
              <a:rPr lang="en-US" dirty="0" smtClean="0"/>
              <a:t>    </a:t>
            </a:r>
            <a:r>
              <a:rPr lang="en-US" dirty="0" err="1" smtClean="0"/>
              <a:t>lines.flatMap</a:t>
            </a:r>
            <a:r>
              <a:rPr lang="en-US" dirty="0" smtClean="0"/>
              <a:t>(line -&gt; </a:t>
            </a:r>
            <a:r>
              <a:rPr lang="en-US" dirty="0" err="1" smtClean="0"/>
              <a:t>Arrays.asList</a:t>
            </a:r>
            <a:r>
              <a:rPr lang="en-US" dirty="0" smtClean="0"/>
              <a:t>(</a:t>
            </a:r>
            <a:r>
              <a:rPr lang="en-US" dirty="0" err="1" smtClean="0"/>
              <a:t>line.split</a:t>
            </a:r>
            <a:r>
              <a:rPr lang="en-US" dirty="0" smtClean="0"/>
              <a:t>(" ")));</a:t>
            </a:r>
            <a:endParaRPr lang="en-US" dirty="0"/>
          </a:p>
        </p:txBody>
      </p:sp>
      <p:sp>
        <p:nvSpPr>
          <p:cNvPr id="5" name="Rectangle 4"/>
          <p:cNvSpPr/>
          <p:nvPr/>
        </p:nvSpPr>
        <p:spPr>
          <a:xfrm>
            <a:off x="762000" y="4419600"/>
            <a:ext cx="4191000" cy="1200329"/>
          </a:xfrm>
          <a:prstGeom prst="rect">
            <a:avLst/>
          </a:prstGeom>
        </p:spPr>
        <p:txBody>
          <a:bodyPr wrap="square">
            <a:spAutoFit/>
          </a:bodyPr>
          <a:lstStyle/>
          <a:p>
            <a:r>
              <a:rPr lang="en-US" dirty="0" smtClean="0"/>
              <a:t>Above </a:t>
            </a:r>
            <a:r>
              <a:rPr lang="en-US" dirty="0" err="1" smtClean="0"/>
              <a:t>flatMap</a:t>
            </a:r>
            <a:r>
              <a:rPr lang="en-US" dirty="0" smtClean="0"/>
              <a:t> transformation will convert a line into words. One word will be an individual element of the newly created RDD.</a:t>
            </a:r>
            <a:endParaRPr lang="en-US" dirty="0"/>
          </a:p>
        </p:txBody>
      </p:sp>
      <p:sp>
        <p:nvSpPr>
          <p:cNvPr id="6" name="Rectangle 5"/>
          <p:cNvSpPr/>
          <p:nvPr/>
        </p:nvSpPr>
        <p:spPr>
          <a:xfrm>
            <a:off x="609600" y="457201"/>
            <a:ext cx="8229600" cy="2308324"/>
          </a:xfrm>
          <a:prstGeom prst="rect">
            <a:avLst/>
          </a:prstGeom>
        </p:spPr>
        <p:txBody>
          <a:bodyPr wrap="square">
            <a:spAutoFit/>
          </a:bodyPr>
          <a:lstStyle/>
          <a:p>
            <a:pPr fontAlgn="base"/>
            <a:r>
              <a:rPr lang="en-US" dirty="0" smtClean="0"/>
              <a:t>A</a:t>
            </a:r>
            <a:r>
              <a:rPr lang="en-US" b="1" dirty="0" smtClean="0"/>
              <a:t> </a:t>
            </a:r>
            <a:r>
              <a:rPr lang="en-US" b="1" dirty="0" err="1" smtClean="0"/>
              <a:t>flatMap</a:t>
            </a:r>
            <a:r>
              <a:rPr lang="en-US" dirty="0" smtClean="0"/>
              <a:t> is a transformation operation. It applies to each element of RDD and it returns the result as new RDD. It is similar to Map, but </a:t>
            </a:r>
            <a:r>
              <a:rPr lang="en-US" dirty="0" err="1" smtClean="0"/>
              <a:t>FlatMap</a:t>
            </a:r>
            <a:r>
              <a:rPr lang="en-US" dirty="0" smtClean="0"/>
              <a:t> allows returning 0, 1 or more elements from map function. In the </a:t>
            </a:r>
            <a:r>
              <a:rPr lang="en-US" dirty="0" err="1" smtClean="0"/>
              <a:t>FlatMap</a:t>
            </a:r>
            <a:r>
              <a:rPr lang="en-US" dirty="0" smtClean="0"/>
              <a:t> operation, a developer can define his own custom business logic. The same logic will be applied to all the elements of the RDD.</a:t>
            </a:r>
          </a:p>
          <a:p>
            <a:pPr fontAlgn="base"/>
            <a:r>
              <a:rPr lang="en-US" dirty="0" smtClean="0"/>
              <a:t>A </a:t>
            </a:r>
            <a:r>
              <a:rPr lang="en-US" dirty="0" err="1" smtClean="0"/>
              <a:t>FlatMap</a:t>
            </a:r>
            <a:r>
              <a:rPr lang="en-US" dirty="0" smtClean="0"/>
              <a:t> function takes one element as input process it according to custom code (specified by the developer) and returns 0 or more element at a time. </a:t>
            </a:r>
            <a:r>
              <a:rPr lang="en-US" dirty="0" err="1" smtClean="0"/>
              <a:t>flatMap</a:t>
            </a:r>
            <a:r>
              <a:rPr lang="en-US" dirty="0" smtClean="0"/>
              <a:t>() transforms an RDD of length N into another RDD of length M.</a:t>
            </a:r>
            <a:endParaRPr lang="en-US" dirty="0"/>
          </a:p>
        </p:txBody>
      </p:sp>
      <p:pic>
        <p:nvPicPr>
          <p:cNvPr id="4097" name="Picture 1"/>
          <p:cNvPicPr>
            <a:picLocks noChangeAspect="1" noChangeArrowheads="1"/>
          </p:cNvPicPr>
          <p:nvPr/>
        </p:nvPicPr>
        <p:blipFill>
          <a:blip r:embed="rId2"/>
          <a:srcRect/>
          <a:stretch>
            <a:fillRect/>
          </a:stretch>
        </p:blipFill>
        <p:spPr bwMode="auto">
          <a:xfrm>
            <a:off x="4819650" y="3105150"/>
            <a:ext cx="4324350" cy="3752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1419225" y="471488"/>
            <a:ext cx="6305550" cy="5915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
            <a:ext cx="8458200" cy="7017306"/>
          </a:xfrm>
          <a:prstGeom prst="rect">
            <a:avLst/>
          </a:prstGeom>
        </p:spPr>
        <p:txBody>
          <a:bodyPr wrap="square">
            <a:spAutoFit/>
          </a:bodyPr>
          <a:lstStyle/>
          <a:p>
            <a:r>
              <a:rPr lang="en-US" dirty="0" smtClean="0"/>
              <a:t>Java 7 word count:</a:t>
            </a:r>
          </a:p>
          <a:p>
            <a:r>
              <a:rPr lang="en-US" dirty="0" err="1" smtClean="0"/>
              <a:t>JavaRDD</a:t>
            </a:r>
            <a:r>
              <a:rPr lang="en-US" dirty="0" smtClean="0"/>
              <a:t> lines = </a:t>
            </a:r>
            <a:r>
              <a:rPr lang="en-US" dirty="0" err="1" smtClean="0"/>
              <a:t>sc.textFile</a:t>
            </a:r>
            <a:r>
              <a:rPr lang="en-US" dirty="0" smtClean="0"/>
              <a:t>("hdfs://log.txt");</a:t>
            </a:r>
          </a:p>
          <a:p>
            <a:r>
              <a:rPr lang="en-US" dirty="0" smtClean="0"/>
              <a:t>// Map each line to multiple words</a:t>
            </a:r>
          </a:p>
          <a:p>
            <a:r>
              <a:rPr lang="en-US" dirty="0" err="1" smtClean="0"/>
              <a:t>JavaRDD</a:t>
            </a:r>
            <a:r>
              <a:rPr lang="en-US" dirty="0" smtClean="0"/>
              <a:t> words = </a:t>
            </a:r>
            <a:r>
              <a:rPr lang="en-US" dirty="0" err="1" smtClean="0"/>
              <a:t>lines.flatMap</a:t>
            </a:r>
            <a:r>
              <a:rPr lang="en-US" dirty="0" smtClean="0"/>
              <a:t>(</a:t>
            </a:r>
          </a:p>
          <a:p>
            <a:r>
              <a:rPr lang="en-US" dirty="0" smtClean="0"/>
              <a:t>  new </a:t>
            </a:r>
            <a:r>
              <a:rPr lang="en-US" dirty="0" err="1" smtClean="0"/>
              <a:t>FlatMapFunction</a:t>
            </a:r>
            <a:r>
              <a:rPr lang="en-US" dirty="0" smtClean="0"/>
              <a:t>() {</a:t>
            </a:r>
          </a:p>
          <a:p>
            <a:r>
              <a:rPr lang="en-US" dirty="0" smtClean="0"/>
              <a:t>    public </a:t>
            </a:r>
            <a:r>
              <a:rPr lang="en-US" dirty="0" err="1" smtClean="0"/>
              <a:t>Iterable</a:t>
            </a:r>
            <a:r>
              <a:rPr lang="en-US" dirty="0" smtClean="0"/>
              <a:t> call(String line) {</a:t>
            </a:r>
          </a:p>
          <a:p>
            <a:r>
              <a:rPr lang="en-US" dirty="0" smtClean="0"/>
              <a:t>      return </a:t>
            </a:r>
            <a:r>
              <a:rPr lang="en-US" dirty="0" err="1" smtClean="0"/>
              <a:t>Arrays.asList</a:t>
            </a:r>
            <a:r>
              <a:rPr lang="en-US" dirty="0" smtClean="0"/>
              <a:t>(</a:t>
            </a:r>
            <a:r>
              <a:rPr lang="en-US" dirty="0" err="1" smtClean="0"/>
              <a:t>line.split</a:t>
            </a:r>
            <a:r>
              <a:rPr lang="en-US" dirty="0" smtClean="0"/>
              <a:t>(" "));</a:t>
            </a:r>
          </a:p>
          <a:p>
            <a:r>
              <a:rPr lang="en-US" dirty="0" smtClean="0"/>
              <a:t>    }</a:t>
            </a:r>
          </a:p>
          <a:p>
            <a:r>
              <a:rPr lang="en-US" dirty="0" smtClean="0"/>
              <a:t>});</a:t>
            </a:r>
          </a:p>
          <a:p>
            <a:r>
              <a:rPr lang="en-US" dirty="0" smtClean="0"/>
              <a:t>// Turn the words into (word, 1) pairs</a:t>
            </a:r>
          </a:p>
          <a:p>
            <a:r>
              <a:rPr lang="en-US" dirty="0" err="1" smtClean="0"/>
              <a:t>JavaPairRDD</a:t>
            </a:r>
            <a:r>
              <a:rPr lang="en-US" dirty="0" smtClean="0"/>
              <a:t> ones = </a:t>
            </a:r>
            <a:r>
              <a:rPr lang="en-US" dirty="0" err="1" smtClean="0"/>
              <a:t>words.mapToPair</a:t>
            </a:r>
            <a:r>
              <a:rPr lang="en-US" dirty="0" smtClean="0"/>
              <a:t>(</a:t>
            </a:r>
          </a:p>
          <a:p>
            <a:r>
              <a:rPr lang="en-US" dirty="0" smtClean="0"/>
              <a:t>  new </a:t>
            </a:r>
            <a:r>
              <a:rPr lang="en-US" dirty="0" err="1" smtClean="0"/>
              <a:t>PairFunction</a:t>
            </a:r>
            <a:r>
              <a:rPr lang="en-US" dirty="0" smtClean="0"/>
              <a:t>() {</a:t>
            </a:r>
          </a:p>
          <a:p>
            <a:r>
              <a:rPr lang="en-US" dirty="0" smtClean="0"/>
              <a:t>    public Tuple2 call(String w) {</a:t>
            </a:r>
          </a:p>
          <a:p>
            <a:r>
              <a:rPr lang="en-US" dirty="0" smtClean="0"/>
              <a:t>      return new Tuple2(w, 1);</a:t>
            </a:r>
          </a:p>
          <a:p>
            <a:r>
              <a:rPr lang="en-US" dirty="0" smtClean="0"/>
              <a:t>    }</a:t>
            </a:r>
          </a:p>
          <a:p>
            <a:r>
              <a:rPr lang="en-US" dirty="0" smtClean="0"/>
              <a:t>});</a:t>
            </a:r>
          </a:p>
          <a:p>
            <a:r>
              <a:rPr lang="en-US" dirty="0" smtClean="0"/>
              <a:t>// Group up and add the pairs by key to produce counts</a:t>
            </a:r>
          </a:p>
          <a:p>
            <a:r>
              <a:rPr lang="en-US" dirty="0" err="1" smtClean="0"/>
              <a:t>JavaPairRDD</a:t>
            </a:r>
            <a:r>
              <a:rPr lang="en-US" dirty="0" smtClean="0"/>
              <a:t> counts = </a:t>
            </a:r>
            <a:r>
              <a:rPr lang="en-US" dirty="0" err="1" smtClean="0"/>
              <a:t>ones.reduceByKey</a:t>
            </a:r>
            <a:r>
              <a:rPr lang="en-US" dirty="0" smtClean="0"/>
              <a:t>(</a:t>
            </a:r>
          </a:p>
          <a:p>
            <a:r>
              <a:rPr lang="en-US" dirty="0" smtClean="0"/>
              <a:t>  new Function2() {</a:t>
            </a:r>
          </a:p>
          <a:p>
            <a:r>
              <a:rPr lang="en-US" dirty="0" smtClean="0"/>
              <a:t>    public Integer call(Integer i1, Integer i2) {</a:t>
            </a:r>
          </a:p>
          <a:p>
            <a:r>
              <a:rPr lang="en-US" dirty="0" smtClean="0"/>
              <a:t>      return i1 + i2;</a:t>
            </a:r>
          </a:p>
          <a:p>
            <a:r>
              <a:rPr lang="en-US" dirty="0" smtClean="0"/>
              <a:t>    }</a:t>
            </a:r>
          </a:p>
          <a:p>
            <a:r>
              <a:rPr lang="en-US" dirty="0" smtClean="0"/>
              <a:t>});</a:t>
            </a:r>
          </a:p>
          <a:p>
            <a:endParaRPr lang="en-US" dirty="0" smtClean="0"/>
          </a:p>
          <a:p>
            <a:r>
              <a:rPr lang="en-US" dirty="0" err="1" smtClean="0"/>
              <a:t>counts.saveAsTextFile</a:t>
            </a:r>
            <a:r>
              <a:rPr lang="en-US" dirty="0" smtClean="0"/>
              <a:t>("hdfs://counts.txt");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Difference Between Hadoop and Spark"/>
          <p:cNvPicPr>
            <a:picLocks noChangeAspect="1" noChangeArrowheads="1"/>
          </p:cNvPicPr>
          <p:nvPr/>
        </p:nvPicPr>
        <p:blipFill>
          <a:blip r:embed="rId2"/>
          <a:srcRect/>
          <a:stretch>
            <a:fillRect/>
          </a:stretch>
        </p:blipFill>
        <p:spPr bwMode="auto">
          <a:xfrm>
            <a:off x="304800" y="457200"/>
            <a:ext cx="8610600" cy="5991226"/>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12845"/>
            <a:ext cx="8153400" cy="4801314"/>
          </a:xfrm>
          <a:prstGeom prst="rect">
            <a:avLst/>
          </a:prstGeom>
        </p:spPr>
        <p:txBody>
          <a:bodyPr wrap="square">
            <a:spAutoFit/>
          </a:bodyPr>
          <a:lstStyle/>
          <a:p>
            <a:endParaRPr lang="en-US" dirty="0" smtClean="0"/>
          </a:p>
          <a:p>
            <a:endParaRPr lang="en-US" dirty="0" smtClean="0"/>
          </a:p>
          <a:p>
            <a:r>
              <a:rPr lang="en-US" dirty="0" smtClean="0"/>
              <a:t>With Java 8, we can write this program in just a few lines:</a:t>
            </a:r>
          </a:p>
          <a:p>
            <a:endParaRPr lang="en-US" dirty="0" smtClean="0"/>
          </a:p>
          <a:p>
            <a:r>
              <a:rPr lang="en-US" dirty="0" smtClean="0"/>
              <a:t>Java 8 word count:</a:t>
            </a:r>
          </a:p>
          <a:p>
            <a:endParaRPr lang="en-US" dirty="0" smtClean="0"/>
          </a:p>
          <a:p>
            <a:r>
              <a:rPr lang="en-US" dirty="0" smtClean="0"/>
              <a:t>to convert line ---&gt; words use </a:t>
            </a:r>
            <a:r>
              <a:rPr lang="en-US" dirty="0" err="1" smtClean="0"/>
              <a:t>flatmap</a:t>
            </a:r>
            <a:r>
              <a:rPr lang="en-US" dirty="0" smtClean="0"/>
              <a:t>()/map()</a:t>
            </a:r>
          </a:p>
          <a:p>
            <a:r>
              <a:rPr lang="en-US" dirty="0" smtClean="0"/>
              <a:t>to convert word (hello) into key value (hello,1) use </a:t>
            </a:r>
            <a:r>
              <a:rPr lang="en-US" dirty="0" err="1" smtClean="0"/>
              <a:t>mapToPair</a:t>
            </a:r>
            <a:r>
              <a:rPr lang="en-US" dirty="0" smtClean="0"/>
              <a:t>()</a:t>
            </a:r>
          </a:p>
          <a:p>
            <a:endParaRPr lang="en-US" dirty="0" smtClean="0"/>
          </a:p>
          <a:p>
            <a:endParaRPr lang="en-US" dirty="0" smtClean="0"/>
          </a:p>
          <a:p>
            <a:r>
              <a:rPr lang="en-US" dirty="0" err="1" smtClean="0"/>
              <a:t>JavaRDD</a:t>
            </a:r>
            <a:r>
              <a:rPr lang="en-US" dirty="0" smtClean="0"/>
              <a:t> lines = </a:t>
            </a:r>
            <a:r>
              <a:rPr lang="en-US" dirty="0" err="1" smtClean="0"/>
              <a:t>sc.textFile</a:t>
            </a:r>
            <a:r>
              <a:rPr lang="en-US" dirty="0" smtClean="0"/>
              <a:t>("hdfs://log.txt");</a:t>
            </a:r>
          </a:p>
          <a:p>
            <a:r>
              <a:rPr lang="en-US" dirty="0" err="1" smtClean="0"/>
              <a:t>JavaRDD</a:t>
            </a:r>
            <a:r>
              <a:rPr lang="en-US" dirty="0" smtClean="0"/>
              <a:t> words =</a:t>
            </a:r>
          </a:p>
          <a:p>
            <a:r>
              <a:rPr lang="en-US" dirty="0" smtClean="0"/>
              <a:t>    </a:t>
            </a:r>
            <a:r>
              <a:rPr lang="en-US" dirty="0" err="1" smtClean="0"/>
              <a:t>lines.flatMap</a:t>
            </a:r>
            <a:r>
              <a:rPr lang="en-US" dirty="0" smtClean="0"/>
              <a:t>(line -&gt; </a:t>
            </a:r>
            <a:r>
              <a:rPr lang="en-US" dirty="0" err="1" smtClean="0"/>
              <a:t>Arrays.asList</a:t>
            </a:r>
            <a:r>
              <a:rPr lang="en-US" dirty="0" smtClean="0"/>
              <a:t>(</a:t>
            </a:r>
            <a:r>
              <a:rPr lang="en-US" dirty="0" err="1" smtClean="0"/>
              <a:t>line.split</a:t>
            </a:r>
            <a:r>
              <a:rPr lang="en-US" dirty="0" smtClean="0"/>
              <a:t>(" ")));</a:t>
            </a:r>
          </a:p>
          <a:p>
            <a:r>
              <a:rPr lang="en-US" dirty="0" err="1" smtClean="0"/>
              <a:t>JavaPairRDD</a:t>
            </a:r>
            <a:r>
              <a:rPr lang="en-US" dirty="0" smtClean="0"/>
              <a:t> counts =</a:t>
            </a:r>
          </a:p>
          <a:p>
            <a:r>
              <a:rPr lang="en-US" dirty="0" smtClean="0"/>
              <a:t>    </a:t>
            </a:r>
            <a:r>
              <a:rPr lang="en-US" dirty="0" err="1" smtClean="0"/>
              <a:t>words.mapToPair</a:t>
            </a:r>
            <a:r>
              <a:rPr lang="en-US" dirty="0" smtClean="0"/>
              <a:t>(w -&gt; new Tuple2(w, 1))</a:t>
            </a:r>
          </a:p>
          <a:p>
            <a:r>
              <a:rPr lang="en-US" dirty="0" smtClean="0"/>
              <a:t>         .</a:t>
            </a:r>
            <a:r>
              <a:rPr lang="en-US" dirty="0" err="1" smtClean="0"/>
              <a:t>reduceByKey</a:t>
            </a:r>
            <a:r>
              <a:rPr lang="en-US" dirty="0" smtClean="0"/>
              <a:t>((x, y) -&gt; x + y);</a:t>
            </a:r>
          </a:p>
          <a:p>
            <a:r>
              <a:rPr lang="en-US" dirty="0" err="1" smtClean="0"/>
              <a:t>counts.saveAsTextFile</a:t>
            </a:r>
            <a:r>
              <a:rPr lang="en-US" dirty="0" smtClean="0"/>
              <a:t>("hdfs://counts.txt");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690336"/>
            <a:ext cx="8077200" cy="2862322"/>
          </a:xfrm>
          <a:prstGeom prst="rect">
            <a:avLst/>
          </a:prstGeom>
        </p:spPr>
        <p:txBody>
          <a:bodyPr wrap="square">
            <a:spAutoFit/>
          </a:bodyPr>
          <a:lstStyle/>
          <a:p>
            <a:r>
              <a:rPr lang="en-US" sz="3600" b="1" dirty="0" smtClean="0"/>
              <a:t>Spark Streaming vs. Kafka Streaming</a:t>
            </a:r>
          </a:p>
          <a:p>
            <a:r>
              <a:rPr lang="en-US" sz="3600" dirty="0" smtClean="0"/>
              <a:t>If event time is very relevant and latencies in the seconds range are completely unacceptable, Kafka should be your first choice. Otherwise, Spark works just fine.</a:t>
            </a:r>
            <a:endParaRPr lang="en-US" sz="3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382000" cy="4031873"/>
          </a:xfrm>
          <a:prstGeom prst="rect">
            <a:avLst/>
          </a:prstGeom>
        </p:spPr>
        <p:txBody>
          <a:bodyPr wrap="square">
            <a:spAutoFit/>
          </a:bodyPr>
          <a:lstStyle/>
          <a:p>
            <a:pPr fontAlgn="base"/>
            <a:r>
              <a:rPr lang="en-US" sz="4000" b="1" dirty="0" smtClean="0"/>
              <a:t>2. What is Apache Spark Streaming?</a:t>
            </a:r>
          </a:p>
          <a:p>
            <a:pPr fontAlgn="base"/>
            <a:r>
              <a:rPr lang="en-US" b="1" dirty="0" smtClean="0"/>
              <a:t>A data stream is an unbounded sequence of data arriving continuously</a:t>
            </a:r>
            <a:r>
              <a:rPr lang="en-US" dirty="0" smtClean="0"/>
              <a:t>. Streaming divides continuously flowing input data into discrete units for further processing. Stream processing is low latency processing and analyzing of streaming data.</a:t>
            </a:r>
          </a:p>
          <a:p>
            <a:pPr fontAlgn="base"/>
            <a:r>
              <a:rPr lang="en-US" b="1" dirty="0" smtClean="0"/>
              <a:t>Stream processing is the real-time processing of data continuously and concurrently.</a:t>
            </a:r>
          </a:p>
          <a:p>
            <a:pPr fontAlgn="base"/>
            <a:endParaRPr lang="en-US" dirty="0" smtClean="0"/>
          </a:p>
          <a:p>
            <a:pPr fontAlgn="base"/>
            <a:r>
              <a:rPr lang="en-US" b="1" dirty="0" smtClean="0"/>
              <a:t>Spark Streaming</a:t>
            </a:r>
            <a:r>
              <a:rPr lang="en-US" dirty="0" smtClean="0"/>
              <a:t> was added to Apache Spark in 2013, an extension of the core Spark API that provides scalable, high-throughput and fault-tolerant stream processing of live data streams</a:t>
            </a:r>
            <a:r>
              <a:rPr lang="en-US" b="1" dirty="0" smtClean="0"/>
              <a:t>. Data ingestion can be done from many sources like Kafka, </a:t>
            </a:r>
            <a:r>
              <a:rPr lang="en-US" b="1" dirty="0" smtClean="0">
                <a:hlinkClick r:id="rId2"/>
              </a:rPr>
              <a:t>Apache Flume</a:t>
            </a:r>
            <a:r>
              <a:rPr lang="en-US" b="1" dirty="0" smtClean="0"/>
              <a:t>, Amazon Kinesis or TCP sockets and processing can be done using complex algorithms that are expressed with high-level functions like map, reduce, join and window. Finally, processed data can be pushed out to </a:t>
            </a:r>
            <a:r>
              <a:rPr lang="en-US" b="1" dirty="0" err="1" smtClean="0"/>
              <a:t>filesystems</a:t>
            </a:r>
            <a:r>
              <a:rPr lang="en-US" b="1" dirty="0" smtClean="0"/>
              <a:t>, databases and live dashboards.</a:t>
            </a:r>
            <a:endParaRPr lang="en-US" b="1" dirty="0"/>
          </a:p>
        </p:txBody>
      </p:sp>
      <p:pic>
        <p:nvPicPr>
          <p:cNvPr id="22530" name="Picture 2"/>
          <p:cNvPicPr>
            <a:picLocks noChangeAspect="1" noChangeArrowheads="1"/>
          </p:cNvPicPr>
          <p:nvPr/>
        </p:nvPicPr>
        <p:blipFill>
          <a:blip r:embed="rId3"/>
          <a:srcRect/>
          <a:stretch>
            <a:fillRect/>
          </a:stretch>
        </p:blipFill>
        <p:spPr bwMode="auto">
          <a:xfrm>
            <a:off x="361950" y="4114800"/>
            <a:ext cx="84201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242888" y="457201"/>
            <a:ext cx="8658225" cy="3048000"/>
          </a:xfrm>
          <a:prstGeom prst="rect">
            <a:avLst/>
          </a:prstGeom>
          <a:noFill/>
          <a:ln w="9525">
            <a:noFill/>
            <a:miter lim="800000"/>
            <a:headEnd/>
            <a:tailEnd/>
          </a:ln>
          <a:effectLst/>
        </p:spPr>
      </p:pic>
      <p:sp>
        <p:nvSpPr>
          <p:cNvPr id="3" name="Rectangle 2"/>
          <p:cNvSpPr/>
          <p:nvPr/>
        </p:nvSpPr>
        <p:spPr>
          <a:xfrm>
            <a:off x="2286000" y="3505199"/>
            <a:ext cx="4572000" cy="923330"/>
          </a:xfrm>
          <a:prstGeom prst="rect">
            <a:avLst/>
          </a:prstGeom>
        </p:spPr>
        <p:txBody>
          <a:bodyPr wrap="square">
            <a:spAutoFit/>
          </a:bodyPr>
          <a:lstStyle/>
          <a:p>
            <a:r>
              <a:rPr lang="en-US" dirty="0" smtClean="0"/>
              <a:t>By default, Spark replicates data on two nodes. As a result, Spark Streaming can bear single worker failures.</a:t>
            </a:r>
            <a:endParaRPr lang="en-US" dirty="0"/>
          </a:p>
        </p:txBody>
      </p:sp>
      <p:sp>
        <p:nvSpPr>
          <p:cNvPr id="4" name="Rectangle 3"/>
          <p:cNvSpPr/>
          <p:nvPr/>
        </p:nvSpPr>
        <p:spPr>
          <a:xfrm>
            <a:off x="2286000" y="4495800"/>
            <a:ext cx="4572000" cy="646331"/>
          </a:xfrm>
          <a:prstGeom prst="rect">
            <a:avLst/>
          </a:prstGeom>
        </p:spPr>
        <p:txBody>
          <a:bodyPr wrap="square">
            <a:spAutoFit/>
          </a:bodyPr>
          <a:lstStyle/>
          <a:p>
            <a:r>
              <a:rPr lang="en-US" dirty="0" smtClean="0"/>
              <a:t>Any operation on a </a:t>
            </a:r>
            <a:r>
              <a:rPr lang="en-US" dirty="0" err="1" smtClean="0"/>
              <a:t>DStream</a:t>
            </a:r>
            <a:r>
              <a:rPr lang="en-US" dirty="0" smtClean="0"/>
              <a:t> applies to all the underlying RDDs. </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610600" cy="923330"/>
          </a:xfrm>
          <a:prstGeom prst="rect">
            <a:avLst/>
          </a:prstGeom>
        </p:spPr>
        <p:txBody>
          <a:bodyPr wrap="square">
            <a:spAutoFit/>
          </a:bodyPr>
          <a:lstStyle/>
          <a:p>
            <a:r>
              <a:rPr lang="en-US" dirty="0" smtClean="0"/>
              <a:t>Stateless transformations are capable of combining data from many </a:t>
            </a:r>
            <a:r>
              <a:rPr lang="en-US" dirty="0" err="1" smtClean="0"/>
              <a:t>DStreams</a:t>
            </a:r>
            <a:r>
              <a:rPr lang="en-US" dirty="0" smtClean="0"/>
              <a:t> within each time step. For example, key/value </a:t>
            </a:r>
            <a:r>
              <a:rPr lang="en-US" dirty="0" err="1" smtClean="0"/>
              <a:t>DStreams</a:t>
            </a:r>
            <a:r>
              <a:rPr lang="en-US" dirty="0" smtClean="0"/>
              <a:t> have the same join-related transformations as RDDs— </a:t>
            </a:r>
            <a:r>
              <a:rPr lang="en-US" i="1" dirty="0" err="1" smtClean="0"/>
              <a:t>cogroup</a:t>
            </a:r>
            <a:r>
              <a:rPr lang="en-US" i="1" dirty="0" smtClean="0"/>
              <a:t>(), join(), </a:t>
            </a:r>
            <a:r>
              <a:rPr lang="en-US" i="1" dirty="0" err="1" smtClean="0"/>
              <a:t>leftOuterJoin</a:t>
            </a:r>
            <a:r>
              <a:rPr lang="en-US" i="1" dirty="0" smtClean="0"/>
              <a:t>()</a:t>
            </a:r>
            <a:r>
              <a:rPr lang="en-US" dirty="0" smtClean="0"/>
              <a:t> etc.</a:t>
            </a:r>
            <a:endParaRPr lang="en-US" dirty="0"/>
          </a:p>
        </p:txBody>
      </p:sp>
      <p:sp>
        <p:nvSpPr>
          <p:cNvPr id="3" name="Rectangle 2"/>
          <p:cNvSpPr/>
          <p:nvPr/>
        </p:nvSpPr>
        <p:spPr>
          <a:xfrm>
            <a:off x="228600" y="1524000"/>
            <a:ext cx="6629400" cy="1477328"/>
          </a:xfrm>
          <a:prstGeom prst="rect">
            <a:avLst/>
          </a:prstGeom>
        </p:spPr>
        <p:txBody>
          <a:bodyPr wrap="square">
            <a:spAutoFit/>
          </a:bodyPr>
          <a:lstStyle/>
          <a:p>
            <a:r>
              <a:rPr lang="en-US" dirty="0" smtClean="0"/>
              <a:t>If </a:t>
            </a:r>
            <a:r>
              <a:rPr lang="en-US" i="1" dirty="0" smtClean="0"/>
              <a:t>stateless transformations</a:t>
            </a:r>
            <a:r>
              <a:rPr lang="en-US" dirty="0" smtClean="0"/>
              <a:t> are insufficient, </a:t>
            </a:r>
            <a:r>
              <a:rPr lang="en-US" dirty="0" err="1" smtClean="0"/>
              <a:t>DStreams</a:t>
            </a:r>
            <a:r>
              <a:rPr lang="en-US" dirty="0" smtClean="0"/>
              <a:t> comes with an advanced operator called transform(). </a:t>
            </a:r>
            <a:r>
              <a:rPr lang="en-US" b="1" dirty="0" smtClean="0"/>
              <a:t>transform()</a:t>
            </a:r>
            <a:r>
              <a:rPr lang="en-US" dirty="0" smtClean="0"/>
              <a:t> allow operating on the RDDs inside them. The </a:t>
            </a:r>
            <a:r>
              <a:rPr lang="en-US" i="1" dirty="0" smtClean="0"/>
              <a:t>transform()</a:t>
            </a:r>
            <a:r>
              <a:rPr lang="en-US" dirty="0" smtClean="0"/>
              <a:t> allows any arbitrary RDD-to-RDD function to act on the </a:t>
            </a:r>
            <a:r>
              <a:rPr lang="en-US" dirty="0" err="1" smtClean="0"/>
              <a:t>DStream</a:t>
            </a:r>
            <a:r>
              <a:rPr lang="en-US" dirty="0" smtClean="0"/>
              <a:t>. This function gets called on each batch of data in the stream to produce a new stream.</a:t>
            </a:r>
            <a:endParaRPr lang="en-US" dirty="0"/>
          </a:p>
        </p:txBody>
      </p:sp>
      <p:sp>
        <p:nvSpPr>
          <p:cNvPr id="4" name="Rectangle 3"/>
          <p:cNvSpPr/>
          <p:nvPr/>
        </p:nvSpPr>
        <p:spPr>
          <a:xfrm>
            <a:off x="304800" y="3505199"/>
            <a:ext cx="8229600" cy="2308324"/>
          </a:xfrm>
          <a:prstGeom prst="rect">
            <a:avLst/>
          </a:prstGeom>
        </p:spPr>
        <p:txBody>
          <a:bodyPr wrap="square">
            <a:spAutoFit/>
          </a:bodyPr>
          <a:lstStyle/>
          <a:p>
            <a:pPr fontAlgn="base"/>
            <a:r>
              <a:rPr lang="en-US" b="1" dirty="0" smtClean="0"/>
              <a:t>b. </a:t>
            </a:r>
            <a:r>
              <a:rPr lang="en-US" b="1" dirty="0" err="1" smtClean="0"/>
              <a:t>Stateful</a:t>
            </a:r>
            <a:r>
              <a:rPr lang="en-US" b="1" dirty="0" smtClean="0"/>
              <a:t> Transformations</a:t>
            </a:r>
            <a:endParaRPr lang="en-US" dirty="0" smtClean="0"/>
          </a:p>
          <a:p>
            <a:pPr fontAlgn="base"/>
            <a:r>
              <a:rPr lang="en-US" dirty="0" smtClean="0"/>
              <a:t>It uses data or intermediate results from previous batches and computes the result of the current batch.</a:t>
            </a:r>
            <a:r>
              <a:rPr lang="en-US" i="1" dirty="0" smtClean="0"/>
              <a:t> </a:t>
            </a:r>
            <a:r>
              <a:rPr lang="en-US" i="1" dirty="0" err="1" smtClean="0"/>
              <a:t>Stateful</a:t>
            </a:r>
            <a:r>
              <a:rPr lang="en-US" i="1" dirty="0" smtClean="0"/>
              <a:t> transformations</a:t>
            </a:r>
            <a:r>
              <a:rPr lang="en-US" dirty="0" smtClean="0"/>
              <a:t> are operations on </a:t>
            </a:r>
            <a:r>
              <a:rPr lang="en-US" dirty="0" err="1" smtClean="0"/>
              <a:t>DStreams</a:t>
            </a:r>
            <a:r>
              <a:rPr lang="en-US" dirty="0" smtClean="0"/>
              <a:t> that track data across time. Thus it makes use of some data from previous batches to generate the results for a new batch.</a:t>
            </a:r>
          </a:p>
          <a:p>
            <a:pPr fontAlgn="base"/>
            <a:r>
              <a:rPr lang="en-US" dirty="0" smtClean="0"/>
              <a:t>The two main types are </a:t>
            </a:r>
            <a:r>
              <a:rPr lang="en-US" b="1" dirty="0" smtClean="0"/>
              <a:t>windowed operations</a:t>
            </a:r>
            <a:r>
              <a:rPr lang="en-US" dirty="0" smtClean="0"/>
              <a:t>, which act over a sliding window of time periods, and </a:t>
            </a:r>
            <a:r>
              <a:rPr lang="en-US" b="1" dirty="0" err="1" smtClean="0"/>
              <a:t>updateStateByKey</a:t>
            </a:r>
            <a:r>
              <a:rPr lang="en-US" b="1" dirty="0" smtClean="0"/>
              <a:t>()</a:t>
            </a:r>
            <a:r>
              <a:rPr lang="en-US" dirty="0" smtClean="0"/>
              <a:t>, which is used to track state across events for each key (e.g., to build up an object representing each user session).</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458200" cy="2031325"/>
          </a:xfrm>
          <a:prstGeom prst="rect">
            <a:avLst/>
          </a:prstGeom>
        </p:spPr>
        <p:txBody>
          <a:bodyPr wrap="square">
            <a:spAutoFit/>
          </a:bodyPr>
          <a:lstStyle/>
          <a:p>
            <a:pPr fontAlgn="base"/>
            <a:r>
              <a:rPr lang="en-US" dirty="0" smtClean="0"/>
              <a:t>Any operation on a </a:t>
            </a:r>
            <a:r>
              <a:rPr lang="en-US" dirty="0" err="1" smtClean="0"/>
              <a:t>DStream</a:t>
            </a:r>
            <a:r>
              <a:rPr lang="en-US" dirty="0" smtClean="0"/>
              <a:t> applies to all the underlying RDDs. </a:t>
            </a:r>
            <a:r>
              <a:rPr lang="en-US" dirty="0" err="1" smtClean="0"/>
              <a:t>DStream</a:t>
            </a:r>
            <a:r>
              <a:rPr lang="en-US" dirty="0" smtClean="0"/>
              <a:t> covers all the details. It provides the developer a high-level API for convenience. As a result, Spark </a:t>
            </a:r>
            <a:r>
              <a:rPr lang="en-US" dirty="0" err="1" smtClean="0"/>
              <a:t>DStream</a:t>
            </a:r>
            <a:r>
              <a:rPr lang="en-US" dirty="0" smtClean="0"/>
              <a:t> facilitates working with streaming data.</a:t>
            </a:r>
          </a:p>
          <a:p>
            <a:pPr fontAlgn="base"/>
            <a:r>
              <a:rPr lang="en-US" dirty="0" smtClean="0">
                <a:hlinkClick r:id="rId2"/>
              </a:rPr>
              <a:t>Spark Streaming offers fault-tolerance </a:t>
            </a:r>
            <a:r>
              <a:rPr lang="en-US" dirty="0" smtClean="0"/>
              <a:t>properties for </a:t>
            </a:r>
            <a:r>
              <a:rPr lang="en-US" dirty="0" err="1" smtClean="0"/>
              <a:t>DStreams</a:t>
            </a:r>
            <a:r>
              <a:rPr lang="en-US" dirty="0" smtClean="0"/>
              <a:t> as that for RDDs. as long as a copy of the input data is available, it can </a:t>
            </a:r>
            <a:r>
              <a:rPr lang="en-US" dirty="0" err="1" smtClean="0"/>
              <a:t>recompute</a:t>
            </a:r>
            <a:r>
              <a:rPr lang="en-US" dirty="0" smtClean="0"/>
              <a:t> any state from it using the</a:t>
            </a:r>
            <a:r>
              <a:rPr lang="en-US" dirty="0" smtClean="0">
                <a:hlinkClick r:id="rId3"/>
              </a:rPr>
              <a:t> lineage of the RDDs</a:t>
            </a:r>
            <a:r>
              <a:rPr lang="en-US" dirty="0" smtClean="0"/>
              <a:t>. By default, Spark replicates data on two nodes. As a result, Spark Streaming can bear single worker failures.</a:t>
            </a:r>
            <a:endParaRPr lang="en-US" dirty="0"/>
          </a:p>
        </p:txBody>
      </p:sp>
      <p:sp>
        <p:nvSpPr>
          <p:cNvPr id="3" name="Rectangle 2"/>
          <p:cNvSpPr/>
          <p:nvPr/>
        </p:nvSpPr>
        <p:spPr>
          <a:xfrm>
            <a:off x="304800" y="2438399"/>
            <a:ext cx="8839200" cy="4524315"/>
          </a:xfrm>
          <a:prstGeom prst="rect">
            <a:avLst/>
          </a:prstGeom>
        </p:spPr>
        <p:txBody>
          <a:bodyPr wrap="square">
            <a:spAutoFit/>
          </a:bodyPr>
          <a:lstStyle/>
          <a:p>
            <a:pPr fontAlgn="base"/>
            <a:r>
              <a:rPr lang="en-US" dirty="0" smtClean="0"/>
              <a:t>3. Apache Spark </a:t>
            </a:r>
            <a:r>
              <a:rPr lang="en-US" dirty="0" err="1" smtClean="0"/>
              <a:t>DStream</a:t>
            </a:r>
            <a:r>
              <a:rPr lang="en-US" dirty="0" smtClean="0"/>
              <a:t> Operations</a:t>
            </a:r>
          </a:p>
          <a:p>
            <a:pPr fontAlgn="base"/>
            <a:r>
              <a:rPr lang="en-US" dirty="0" smtClean="0"/>
              <a:t>Like RDD, Spark </a:t>
            </a:r>
            <a:r>
              <a:rPr lang="en-US" dirty="0" err="1" smtClean="0"/>
              <a:t>DStream</a:t>
            </a:r>
            <a:r>
              <a:rPr lang="en-US" dirty="0" smtClean="0"/>
              <a:t> also support two types of Operations: Transformations and output Operations-</a:t>
            </a:r>
          </a:p>
          <a:p>
            <a:pPr fontAlgn="base"/>
            <a:r>
              <a:rPr lang="en-US" dirty="0" err="1" smtClean="0"/>
              <a:t>i</a:t>
            </a:r>
            <a:r>
              <a:rPr lang="en-US" dirty="0" smtClean="0"/>
              <a:t>. Transformation</a:t>
            </a:r>
          </a:p>
          <a:p>
            <a:pPr fontAlgn="base"/>
            <a:r>
              <a:rPr lang="en-US" dirty="0" smtClean="0"/>
              <a:t>There are two types of transformation in </a:t>
            </a:r>
            <a:r>
              <a:rPr lang="en-US" dirty="0" err="1" smtClean="0"/>
              <a:t>DStream</a:t>
            </a:r>
            <a:r>
              <a:rPr lang="en-US" dirty="0" smtClean="0"/>
              <a:t>:</a:t>
            </a:r>
          </a:p>
          <a:p>
            <a:pPr fontAlgn="base"/>
            <a:r>
              <a:rPr lang="en-US" dirty="0" smtClean="0"/>
              <a:t>Stateless Transformations</a:t>
            </a:r>
          </a:p>
          <a:p>
            <a:pPr fontAlgn="base"/>
            <a:r>
              <a:rPr lang="en-US" dirty="0" err="1" smtClean="0"/>
              <a:t>Stateful</a:t>
            </a:r>
            <a:r>
              <a:rPr lang="en-US" dirty="0" smtClean="0"/>
              <a:t> Transformations</a:t>
            </a:r>
          </a:p>
          <a:p>
            <a:pPr fontAlgn="base"/>
            <a:r>
              <a:rPr lang="en-US" b="1" dirty="0" smtClean="0"/>
              <a:t>a. Stateless Transformations</a:t>
            </a:r>
            <a:endParaRPr lang="en-US" dirty="0" smtClean="0"/>
          </a:p>
          <a:p>
            <a:pPr fontAlgn="base"/>
            <a:r>
              <a:rPr lang="en-US" dirty="0" smtClean="0"/>
              <a:t>The processing of each batch has no dependency on the data of previous batches. </a:t>
            </a:r>
            <a:r>
              <a:rPr lang="en-US" i="1" dirty="0" smtClean="0"/>
              <a:t>Stateless transformations</a:t>
            </a:r>
            <a:r>
              <a:rPr lang="en-US" dirty="0" smtClean="0"/>
              <a:t> are simple RDD transformations. It applies on every batch meaning every RDD in a </a:t>
            </a:r>
            <a:r>
              <a:rPr lang="en-US" dirty="0" err="1" smtClean="0"/>
              <a:t>DStream</a:t>
            </a:r>
            <a:r>
              <a:rPr lang="en-US" dirty="0" smtClean="0"/>
              <a:t>. It includes common </a:t>
            </a:r>
            <a:r>
              <a:rPr lang="en-US" b="1" dirty="0" smtClean="0">
                <a:hlinkClick r:id="rId4"/>
              </a:rPr>
              <a:t>RDD transformations</a:t>
            </a:r>
            <a:r>
              <a:rPr lang="en-US" dirty="0" smtClean="0"/>
              <a:t> like </a:t>
            </a:r>
            <a:r>
              <a:rPr lang="en-US" i="1" dirty="0" smtClean="0"/>
              <a:t>map(), filter(), </a:t>
            </a:r>
            <a:r>
              <a:rPr lang="en-US" i="1" dirty="0" err="1" smtClean="0"/>
              <a:t>reduceByKey</a:t>
            </a:r>
            <a:r>
              <a:rPr lang="en-US" i="1" dirty="0" smtClean="0"/>
              <a:t>()</a:t>
            </a:r>
            <a:r>
              <a:rPr lang="en-US" dirty="0" smtClean="0"/>
              <a:t> etc.</a:t>
            </a:r>
            <a:br>
              <a:rPr lang="en-US" dirty="0" smtClean="0"/>
            </a:br>
            <a:r>
              <a:rPr lang="en-US" dirty="0" smtClean="0"/>
              <a:t>Although these functions seem like applying to the whole stream, </a:t>
            </a:r>
            <a:r>
              <a:rPr lang="en-US" b="1" i="1" dirty="0" smtClean="0"/>
              <a:t>each </a:t>
            </a:r>
            <a:r>
              <a:rPr lang="en-US" b="1" i="1" dirty="0" err="1" smtClean="0"/>
              <a:t>DStream</a:t>
            </a:r>
            <a:r>
              <a:rPr lang="en-US" b="1" i="1" dirty="0" smtClean="0"/>
              <a:t> is a collection of many RDDs (batches)</a:t>
            </a:r>
            <a:r>
              <a:rPr lang="en-US" dirty="0" smtClean="0"/>
              <a:t>. As a result, each stateless transformation applies to each RDD.</a:t>
            </a:r>
          </a:p>
          <a:p>
            <a:pPr fontAlgn="base"/>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33400"/>
            <a:ext cx="8686800" cy="1754326"/>
          </a:xfrm>
          <a:prstGeom prst="rect">
            <a:avLst/>
          </a:prstGeom>
        </p:spPr>
        <p:txBody>
          <a:bodyPr wrap="square">
            <a:spAutoFit/>
          </a:bodyPr>
          <a:lstStyle/>
          <a:p>
            <a:pPr fontAlgn="base"/>
            <a:r>
              <a:rPr lang="en-US" b="1" dirty="0" err="1" smtClean="0"/>
              <a:t>i</a:t>
            </a:r>
            <a:r>
              <a:rPr lang="en-US" b="1" dirty="0" smtClean="0"/>
              <a:t>. Output Operation</a:t>
            </a:r>
          </a:p>
          <a:p>
            <a:pPr fontAlgn="base"/>
            <a:r>
              <a:rPr lang="en-US" dirty="0" smtClean="0"/>
              <a:t>Once we get the data after transformation, on that data output operation are performed in Spark Streaming. After the debugging of our program, using output operation we can only save our output. Some of the output operations are print(), save() etc.. The save operation takes directory to save file into and an optional suffix. The print() takes in the first 10 elements from each batch of the </a:t>
            </a:r>
            <a:r>
              <a:rPr lang="en-US" dirty="0" err="1" smtClean="0"/>
              <a:t>DStream</a:t>
            </a:r>
            <a:r>
              <a:rPr lang="en-US" dirty="0" smtClean="0"/>
              <a:t> and prints the result.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839200" cy="6186309"/>
          </a:xfrm>
          <a:prstGeom prst="rect">
            <a:avLst/>
          </a:prstGeom>
        </p:spPr>
        <p:txBody>
          <a:bodyPr wrap="square">
            <a:spAutoFit/>
          </a:bodyPr>
          <a:lstStyle/>
          <a:p>
            <a:r>
              <a:rPr lang="en-US" dirty="0" smtClean="0"/>
              <a:t>4. </a:t>
            </a:r>
            <a:r>
              <a:rPr lang="en-US" b="1" dirty="0" smtClean="0"/>
              <a:t>Input </a:t>
            </a:r>
            <a:r>
              <a:rPr lang="en-US" b="1" dirty="0" err="1" smtClean="0"/>
              <a:t>DStreams</a:t>
            </a:r>
            <a:r>
              <a:rPr lang="en-US" b="1" dirty="0" smtClean="0"/>
              <a:t> and Receivers</a:t>
            </a:r>
          </a:p>
          <a:p>
            <a:r>
              <a:rPr lang="en-US" dirty="0" smtClean="0"/>
              <a:t>Input </a:t>
            </a:r>
            <a:r>
              <a:rPr lang="en-US" dirty="0" err="1" smtClean="0"/>
              <a:t>DStream</a:t>
            </a:r>
            <a:r>
              <a:rPr lang="en-US" dirty="0" smtClean="0"/>
              <a:t> is a </a:t>
            </a:r>
            <a:r>
              <a:rPr lang="en-US" dirty="0" err="1" smtClean="0"/>
              <a:t>DStream</a:t>
            </a:r>
            <a:r>
              <a:rPr lang="en-US" dirty="0" smtClean="0"/>
              <a:t> representing the stream of input data from streaming source. Receiver (</a:t>
            </a:r>
            <a:r>
              <a:rPr lang="en-US" dirty="0" err="1" smtClean="0"/>
              <a:t>Scala</a:t>
            </a:r>
            <a:r>
              <a:rPr lang="en-US" dirty="0" smtClean="0"/>
              <a:t> doc, Java doc) object associated with every input </a:t>
            </a:r>
            <a:r>
              <a:rPr lang="en-US" dirty="0" err="1" smtClean="0"/>
              <a:t>DStream</a:t>
            </a:r>
            <a:r>
              <a:rPr lang="en-US" dirty="0" smtClean="0"/>
              <a:t> object. It receives the data from a source and stores it in Spark’s memory for processing.</a:t>
            </a:r>
          </a:p>
          <a:p>
            <a:endParaRPr lang="en-US" dirty="0" smtClean="0"/>
          </a:p>
          <a:p>
            <a:r>
              <a:rPr lang="en-US" dirty="0" smtClean="0"/>
              <a:t>Spark Streaming provides two categories of built-in streaming sources:</a:t>
            </a:r>
          </a:p>
          <a:p>
            <a:endParaRPr lang="en-US" dirty="0" smtClean="0"/>
          </a:p>
          <a:p>
            <a:endParaRPr lang="en-US" dirty="0" smtClean="0"/>
          </a:p>
          <a:p>
            <a:r>
              <a:rPr lang="en-US" dirty="0" smtClean="0"/>
              <a:t> </a:t>
            </a:r>
          </a:p>
          <a:p>
            <a:r>
              <a:rPr lang="en-US" b="1" dirty="0" smtClean="0"/>
              <a:t>Basic sources </a:t>
            </a:r>
            <a:r>
              <a:rPr lang="en-US" dirty="0" smtClean="0"/>
              <a:t>– These are Source which is directly available in the </a:t>
            </a:r>
            <a:r>
              <a:rPr lang="en-US" dirty="0" err="1" smtClean="0"/>
              <a:t>StreamingContext</a:t>
            </a:r>
            <a:r>
              <a:rPr lang="en-US" dirty="0" smtClean="0"/>
              <a:t> API. Examples: file systems, and socket connections.</a:t>
            </a:r>
          </a:p>
          <a:p>
            <a:r>
              <a:rPr lang="en-US" b="1" dirty="0" smtClean="0"/>
              <a:t>Advanced Sources </a:t>
            </a:r>
            <a:r>
              <a:rPr lang="en-US" dirty="0" smtClean="0"/>
              <a:t>– These sources are available by extra utility classes like Kafka, Flume, Kinesis. Thus, requires linking against extra dependencies.</a:t>
            </a:r>
          </a:p>
          <a:p>
            <a:r>
              <a:rPr lang="en-US" dirty="0" smtClean="0"/>
              <a:t>For example:</a:t>
            </a:r>
          </a:p>
          <a:p>
            <a:endParaRPr lang="en-US" dirty="0" smtClean="0"/>
          </a:p>
          <a:p>
            <a:r>
              <a:rPr lang="en-US" dirty="0" smtClean="0"/>
              <a:t>Kafka: the artifact required for Kafka is spark-streaming-kafka-0-8_2.11.</a:t>
            </a:r>
          </a:p>
          <a:p>
            <a:r>
              <a:rPr lang="en-US" dirty="0" smtClean="0"/>
              <a:t>Flume: the artifact requires for Flume is dspark-streaming-flume_2.11.</a:t>
            </a:r>
          </a:p>
          <a:p>
            <a:r>
              <a:rPr lang="en-US" dirty="0" smtClean="0"/>
              <a:t>Kinesis: the artifact required for Kinesis is spark-streaming-kinesis-asl_2.11.</a:t>
            </a:r>
          </a:p>
          <a:p>
            <a:r>
              <a:rPr lang="en-US" dirty="0" smtClean="0"/>
              <a:t>It creates many inputs </a:t>
            </a:r>
            <a:r>
              <a:rPr lang="en-US" dirty="0" err="1" smtClean="0"/>
              <a:t>DStream</a:t>
            </a:r>
            <a:r>
              <a:rPr lang="en-US" dirty="0" smtClean="0"/>
              <a:t> to receive multiple streams of data in parallel. It creates multiple receivers that receive many data stream. Spark worker/executor is a long-running task. Thus, occupies one of the cores which associate to Spark Streaming application. So, it is necessary that, Spark Streaming application has enough cores to process received data.</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228600"/>
            <a:ext cx="8077200" cy="646331"/>
          </a:xfrm>
          <a:prstGeom prst="rect">
            <a:avLst/>
          </a:prstGeom>
        </p:spPr>
        <p:txBody>
          <a:bodyPr wrap="square">
            <a:spAutoFit/>
          </a:bodyPr>
          <a:lstStyle/>
          <a:p>
            <a:pPr fontAlgn="base"/>
            <a:r>
              <a:rPr lang="en-US" dirty="0" smtClean="0"/>
              <a:t>5. Apache Spark Components</a:t>
            </a:r>
          </a:p>
          <a:p>
            <a:pPr fontAlgn="base"/>
            <a:r>
              <a:rPr lang="en-US" dirty="0" smtClean="0"/>
              <a:t>Apache Spark puts the promise for faster data processing and easier development. </a:t>
            </a:r>
            <a:endParaRPr lang="en-US" dirty="0"/>
          </a:p>
        </p:txBody>
      </p:sp>
      <p:pic>
        <p:nvPicPr>
          <p:cNvPr id="1026" name="Picture 2"/>
          <p:cNvPicPr>
            <a:picLocks noChangeAspect="1" noChangeArrowheads="1"/>
          </p:cNvPicPr>
          <p:nvPr/>
        </p:nvPicPr>
        <p:blipFill>
          <a:blip r:embed="rId2"/>
          <a:srcRect/>
          <a:stretch>
            <a:fillRect/>
          </a:stretch>
        </p:blipFill>
        <p:spPr bwMode="auto">
          <a:xfrm>
            <a:off x="838200" y="1295400"/>
            <a:ext cx="7467600" cy="3981450"/>
          </a:xfrm>
          <a:prstGeom prst="rect">
            <a:avLst/>
          </a:prstGeom>
          <a:noFill/>
          <a:ln w="9525">
            <a:noFill/>
            <a:miter lim="800000"/>
            <a:headEnd/>
            <a:tailEnd/>
          </a:ln>
          <a:effectLst/>
        </p:spPr>
      </p:pic>
      <p:sp>
        <p:nvSpPr>
          <p:cNvPr id="4" name="Rectangle 3"/>
          <p:cNvSpPr/>
          <p:nvPr/>
        </p:nvSpPr>
        <p:spPr>
          <a:xfrm>
            <a:off x="304800" y="5334000"/>
            <a:ext cx="8534400" cy="1200329"/>
          </a:xfrm>
          <a:prstGeom prst="rect">
            <a:avLst/>
          </a:prstGeom>
        </p:spPr>
        <p:txBody>
          <a:bodyPr wrap="square">
            <a:spAutoFit/>
          </a:bodyPr>
          <a:lstStyle/>
          <a:p>
            <a:pPr fontAlgn="base"/>
            <a:r>
              <a:rPr lang="en-US" i="1" dirty="0" smtClean="0"/>
              <a:t>Apache Spark Ecosystem – Spark Core, Spark SQL, Spark Streaming, </a:t>
            </a:r>
            <a:r>
              <a:rPr lang="en-US" i="1" dirty="0" err="1" smtClean="0"/>
              <a:t>MLlib</a:t>
            </a:r>
            <a:r>
              <a:rPr lang="en-US" i="1" dirty="0" smtClean="0"/>
              <a:t>, </a:t>
            </a:r>
            <a:r>
              <a:rPr lang="en-US" i="1" dirty="0" err="1" smtClean="0"/>
              <a:t>GraphX</a:t>
            </a:r>
            <a:r>
              <a:rPr lang="en-US" i="1" dirty="0" smtClean="0"/>
              <a:t>, </a:t>
            </a:r>
            <a:r>
              <a:rPr lang="en-US" i="1" dirty="0" err="1" smtClean="0"/>
              <a:t>SparkR</a:t>
            </a:r>
            <a:r>
              <a:rPr lang="en-US" i="1" dirty="0" smtClean="0"/>
              <a:t>.</a:t>
            </a:r>
          </a:p>
          <a:p>
            <a:pPr fontAlgn="base"/>
            <a:r>
              <a:rPr lang="en-US" dirty="0" smtClean="0"/>
              <a:t>Following are 6 components in Apache Spark Ecosystem which empower to Apache Spark- Spark Core, Spark SQL, Spark Streaming, Spark </a:t>
            </a:r>
            <a:r>
              <a:rPr lang="en-US" dirty="0" err="1" smtClean="0"/>
              <a:t>MLlib</a:t>
            </a:r>
            <a:r>
              <a:rPr lang="en-US" dirty="0" smtClean="0"/>
              <a:t>, Spark </a:t>
            </a:r>
            <a:r>
              <a:rPr lang="en-US" dirty="0" err="1" smtClean="0"/>
              <a:t>GraphX</a:t>
            </a:r>
            <a:r>
              <a:rPr lang="en-US" dirty="0" smtClean="0"/>
              <a:t>, and </a:t>
            </a:r>
            <a:r>
              <a:rPr lang="en-US" dirty="0" err="1" smtClean="0"/>
              <a:t>SparkR</a:t>
            </a:r>
            <a:r>
              <a:rPr lang="en-US" dirty="0" smtClean="0"/>
              <a:t>.</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2274838"/>
            <a:ext cx="6096000" cy="1754326"/>
          </a:xfrm>
          <a:prstGeom prst="rect">
            <a:avLst/>
          </a:prstGeom>
        </p:spPr>
        <p:txBody>
          <a:bodyPr wrap="square">
            <a:spAutoFit/>
          </a:bodyPr>
          <a:lstStyle/>
          <a:p>
            <a:pPr fontAlgn="base"/>
            <a:r>
              <a:rPr lang="en-US" dirty="0" smtClean="0"/>
              <a:t>c. Broadcasting Large Variables</a:t>
            </a:r>
          </a:p>
          <a:p>
            <a:pPr fontAlgn="base"/>
            <a:r>
              <a:rPr lang="en-US" dirty="0" smtClean="0"/>
              <a:t>The size of each serialized task reduces by using broadcast functionality in </a:t>
            </a:r>
            <a:r>
              <a:rPr lang="en-US" b="1" dirty="0" err="1" smtClean="0">
                <a:hlinkClick r:id="rId2"/>
              </a:rPr>
              <a:t>SparkContext</a:t>
            </a:r>
            <a:r>
              <a:rPr lang="en-US" b="1" dirty="0" smtClean="0"/>
              <a:t>.</a:t>
            </a:r>
            <a:r>
              <a:rPr lang="en-US" dirty="0" smtClean="0"/>
              <a:t> If a task uses a large object from driver program inside of them, turn it into the broadcast variable. Generally, it considers the tasks that are about 20 Kb for optimization.</a:t>
            </a:r>
            <a:endParaRPr lang="en-US" dirty="0"/>
          </a:p>
        </p:txBody>
      </p:sp>
      <p:sp>
        <p:nvSpPr>
          <p:cNvPr id="3" name="Rectangle 2"/>
          <p:cNvSpPr/>
          <p:nvPr/>
        </p:nvSpPr>
        <p:spPr>
          <a:xfrm>
            <a:off x="2286000" y="4190999"/>
            <a:ext cx="4572000" cy="2585323"/>
          </a:xfrm>
          <a:prstGeom prst="rect">
            <a:avLst/>
          </a:prstGeom>
        </p:spPr>
        <p:txBody>
          <a:bodyPr wrap="square">
            <a:spAutoFit/>
          </a:bodyPr>
          <a:lstStyle/>
          <a:p>
            <a:pPr fontAlgn="base"/>
            <a:r>
              <a:rPr lang="en-US" dirty="0" smtClean="0"/>
              <a:t>a. Level of Parallelism</a:t>
            </a:r>
          </a:p>
          <a:p>
            <a:pPr fontAlgn="base"/>
            <a:r>
              <a:rPr lang="en-US" dirty="0" smtClean="0"/>
              <a:t>To use the full cluster the level of parallelism of each program should be high enough. According to the size of the file, Spark sets the number of “Map” task to run on each file. The level of parallelism can be passed as a second argument. We can set the </a:t>
            </a:r>
            <a:r>
              <a:rPr lang="en-US" dirty="0" err="1" smtClean="0"/>
              <a:t>config</a:t>
            </a:r>
            <a:r>
              <a:rPr lang="en-US" dirty="0" smtClean="0"/>
              <a:t> property </a:t>
            </a:r>
            <a:r>
              <a:rPr lang="en-US" b="1" i="1" dirty="0" err="1" smtClean="0"/>
              <a:t>spark.default.parallelism</a:t>
            </a:r>
            <a:r>
              <a:rPr lang="en-US" dirty="0" smtClean="0"/>
              <a:t> to change the </a:t>
            </a:r>
            <a:r>
              <a:rPr lang="en-US" dirty="0" smtClean="0"/>
              <a:t>default</a:t>
            </a:r>
            <a:endParaRPr lang="en-US" dirty="0" smtClean="0"/>
          </a:p>
        </p:txBody>
      </p:sp>
      <p:sp>
        <p:nvSpPr>
          <p:cNvPr id="4" name="Rectangle 3"/>
          <p:cNvSpPr/>
          <p:nvPr/>
        </p:nvSpPr>
        <p:spPr>
          <a:xfrm>
            <a:off x="609600" y="381000"/>
            <a:ext cx="7924800" cy="1754326"/>
          </a:xfrm>
          <a:prstGeom prst="rect">
            <a:avLst/>
          </a:prstGeom>
        </p:spPr>
        <p:txBody>
          <a:bodyPr wrap="square">
            <a:spAutoFit/>
          </a:bodyPr>
          <a:lstStyle/>
          <a:p>
            <a:pPr fontAlgn="base"/>
            <a:r>
              <a:rPr lang="en-US" dirty="0" smtClean="0"/>
              <a:t>6. Determining Memory Consumption in Spark</a:t>
            </a:r>
          </a:p>
          <a:p>
            <a:pPr fontAlgn="base"/>
            <a:r>
              <a:rPr lang="en-US" dirty="0" smtClean="0"/>
              <a:t>If we want to know the size of Spark memory consumption a dataset will require to </a:t>
            </a:r>
            <a:r>
              <a:rPr lang="en-US" b="1" dirty="0" smtClean="0">
                <a:hlinkClick r:id="rId3"/>
              </a:rPr>
              <a:t>create an RDD,</a:t>
            </a:r>
            <a:r>
              <a:rPr lang="en-US" b="1" dirty="0" smtClean="0"/>
              <a:t> </a:t>
            </a:r>
            <a:r>
              <a:rPr lang="en-US" dirty="0" smtClean="0"/>
              <a:t>put that RDD into the cache and look at “Storage” page in Web UI. This page will let us know the amount of memory RDD is occupying.</a:t>
            </a:r>
            <a:br>
              <a:rPr lang="en-US" dirty="0" smtClean="0"/>
            </a:br>
            <a:r>
              <a:rPr lang="en-US" dirty="0" smtClean="0"/>
              <a:t>If we want to know the memory consumption of particular object, use </a:t>
            </a:r>
            <a:r>
              <a:rPr lang="en-US" dirty="0" err="1" smtClean="0"/>
              <a:t>SizeEstimator’S</a:t>
            </a:r>
            <a:r>
              <a:rPr lang="en-US" dirty="0" smtClean="0"/>
              <a:t> estimate method.</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199"/>
            <a:ext cx="8229600" cy="4801314"/>
          </a:xfrm>
          <a:prstGeom prst="rect">
            <a:avLst/>
          </a:prstGeom>
        </p:spPr>
        <p:txBody>
          <a:bodyPr wrap="square">
            <a:spAutoFit/>
          </a:bodyPr>
          <a:lstStyle/>
          <a:p>
            <a:pPr fontAlgn="base"/>
            <a:r>
              <a:rPr lang="en-US" dirty="0" smtClean="0"/>
              <a:t>d. Data Locality in Apache Spark</a:t>
            </a:r>
          </a:p>
          <a:p>
            <a:pPr fontAlgn="base"/>
            <a:r>
              <a:rPr lang="en-US" b="1" dirty="0" smtClean="0"/>
              <a:t>Data locality</a:t>
            </a:r>
            <a:r>
              <a:rPr lang="en-US" dirty="0" smtClean="0"/>
              <a:t> plays an important role in the performance of Spark Jobs. The case in which the data and code that operates on that data are together, the computation is faster. But if the two are separate, then either the code should be moved to data or vice versa. It is faster to move serialized code from place to place then the chunk of data because the size of the code is smaller than the data.</a:t>
            </a:r>
          </a:p>
          <a:p>
            <a:pPr fontAlgn="base"/>
            <a:r>
              <a:rPr lang="en-US" dirty="0" smtClean="0"/>
              <a:t>Based on data current location there are various levels of locality. The order from closest to farthest is:</a:t>
            </a:r>
          </a:p>
          <a:p>
            <a:pPr fontAlgn="base"/>
            <a:r>
              <a:rPr lang="en-US" dirty="0" smtClean="0"/>
              <a:t>The best possible locality is that the PROCESS_LOCAL resides in same JVM as the running code.</a:t>
            </a:r>
          </a:p>
          <a:p>
            <a:pPr fontAlgn="base"/>
            <a:r>
              <a:rPr lang="en-US" dirty="0" smtClean="0"/>
              <a:t>NODE_LOCAL resides on the same node in this. It is because the data travel between processes is quite slower than PROCESS_LOCAL.</a:t>
            </a:r>
          </a:p>
          <a:p>
            <a:pPr fontAlgn="base"/>
            <a:r>
              <a:rPr lang="en-US" dirty="0" smtClean="0"/>
              <a:t>There is no locality preference in NO_PREF data is accessible from anywhere.</a:t>
            </a:r>
          </a:p>
          <a:p>
            <a:pPr fontAlgn="base"/>
            <a:r>
              <a:rPr lang="en-US" dirty="0" smtClean="0"/>
              <a:t>RACK_LOCAL data is on the same rack of the server. Since the data is on the same rack but on the different server, so it sends the data in the network, through a single switch.</a:t>
            </a:r>
          </a:p>
          <a:p>
            <a:pPr fontAlgn="base"/>
            <a:r>
              <a:rPr lang="en-US" dirty="0" smtClean="0"/>
              <a:t>ANY data resides somewhere else in the network and not in the same rack.</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8839200" cy="646331"/>
          </a:xfrm>
          <a:prstGeom prst="rect">
            <a:avLst/>
          </a:prstGeom>
        </p:spPr>
        <p:txBody>
          <a:bodyPr wrap="square">
            <a:spAutoFit/>
          </a:bodyPr>
          <a:lstStyle/>
          <a:p>
            <a:r>
              <a:rPr lang="en-US" b="1" dirty="0" smtClean="0"/>
              <a:t>Must READ ** </a:t>
            </a:r>
          </a:p>
          <a:p>
            <a:r>
              <a:rPr lang="en-US" b="1" dirty="0" smtClean="0"/>
              <a:t>What are the differences and similarities between Kafka and Spark Streaming?</a:t>
            </a:r>
            <a:endParaRPr lang="en-US" b="1" dirty="0"/>
          </a:p>
        </p:txBody>
      </p:sp>
      <p:sp>
        <p:nvSpPr>
          <p:cNvPr id="3" name="Rectangle 2"/>
          <p:cNvSpPr/>
          <p:nvPr/>
        </p:nvSpPr>
        <p:spPr>
          <a:xfrm>
            <a:off x="152400" y="990601"/>
            <a:ext cx="8763000" cy="5632311"/>
          </a:xfrm>
          <a:prstGeom prst="rect">
            <a:avLst/>
          </a:prstGeom>
        </p:spPr>
        <p:txBody>
          <a:bodyPr wrap="square">
            <a:spAutoFit/>
          </a:bodyPr>
          <a:lstStyle/>
          <a:p>
            <a:r>
              <a:rPr lang="en-US" dirty="0" smtClean="0"/>
              <a:t>Kafka is a message broker with really good performance so that all your data can flow through it before being redistributed to applications</a:t>
            </a:r>
          </a:p>
          <a:p>
            <a:r>
              <a:rPr lang="en-US" dirty="0" smtClean="0"/>
              <a:t>Spark Streaming is one of these applications, that can read data from Kafka.</a:t>
            </a:r>
          </a:p>
          <a:p>
            <a:r>
              <a:rPr lang="en-US" dirty="0" smtClean="0"/>
              <a:t>Kafka and Spark Streaming work along well together!</a:t>
            </a:r>
          </a:p>
          <a:p>
            <a:r>
              <a:rPr lang="en-US" b="1" dirty="0" smtClean="0"/>
              <a:t>Now, the more interesting question:</a:t>
            </a:r>
            <a:endParaRPr lang="en-US" dirty="0" smtClean="0"/>
          </a:p>
          <a:p>
            <a:r>
              <a:rPr lang="en-US" i="1" dirty="0" smtClean="0"/>
              <a:t>What are the differences and similarities between Kafka STREAMS library and Spark Streaming?</a:t>
            </a:r>
            <a:endParaRPr lang="en-US" dirty="0" smtClean="0"/>
          </a:p>
          <a:p>
            <a:r>
              <a:rPr lang="en-US" dirty="0" smtClean="0"/>
              <a:t>and the more interesting answer:</a:t>
            </a:r>
          </a:p>
          <a:p>
            <a:r>
              <a:rPr lang="en-US" dirty="0" smtClean="0"/>
              <a:t>Historically, any streaming library (Spark, </a:t>
            </a:r>
            <a:r>
              <a:rPr lang="en-US" dirty="0" err="1" smtClean="0"/>
              <a:t>Flink</a:t>
            </a:r>
            <a:r>
              <a:rPr lang="en-US" dirty="0" smtClean="0"/>
              <a:t>, </a:t>
            </a:r>
            <a:r>
              <a:rPr lang="en-US" dirty="0" err="1" smtClean="0"/>
              <a:t>NiFi</a:t>
            </a:r>
            <a:r>
              <a:rPr lang="en-US" dirty="0" smtClean="0"/>
              <a:t>, name it) uses Kafka for a message broker and that’s it. Read the messages from Kafka, and forget they even came from Kafka. These libraries also implement sometimes mini-batching which some argue is not exactly “streaming”.</a:t>
            </a:r>
          </a:p>
          <a:p>
            <a:r>
              <a:rPr lang="en-US" dirty="0" smtClean="0"/>
              <a:t>Then came Kafka Streams. It’s the first library that I know, that FULLY </a:t>
            </a:r>
            <a:r>
              <a:rPr lang="en-US" dirty="0" err="1" smtClean="0"/>
              <a:t>utilises</a:t>
            </a:r>
            <a:r>
              <a:rPr lang="en-US" dirty="0" smtClean="0"/>
              <a:t> Kafka for more than being a message broker. The explanation could go on and on and on, but basically, when Kafka Streams performs aggregations, filtering, etc </a:t>
            </a:r>
            <a:r>
              <a:rPr lang="en-US" dirty="0" err="1" smtClean="0"/>
              <a:t>etc</a:t>
            </a:r>
            <a:r>
              <a:rPr lang="en-US" dirty="0" smtClean="0"/>
              <a:t>, </a:t>
            </a:r>
            <a:r>
              <a:rPr lang="en-US" b="1" dirty="0" smtClean="0"/>
              <a:t>it writes back the data to Kafka. </a:t>
            </a:r>
            <a:r>
              <a:rPr lang="en-US" dirty="0" smtClean="0"/>
              <a:t>That is amazing for scalability, high availability, etc. It also does not do mini batching, which is “real streaming”.</a:t>
            </a:r>
          </a:p>
          <a:p>
            <a:r>
              <a:rPr lang="en-US" b="1" dirty="0" smtClean="0"/>
              <a:t>Please note that I believe that Kafka Streams is still best used in a ‘</a:t>
            </a:r>
            <a:r>
              <a:rPr lang="en-US" b="1" i="1" dirty="0" smtClean="0"/>
              <a:t>Kafka -&gt; Kafka</a:t>
            </a:r>
            <a:r>
              <a:rPr lang="en-US" b="1" dirty="0" smtClean="0"/>
              <a:t>’ context, while Spark Streaming could be used for a ‘</a:t>
            </a:r>
            <a:r>
              <a:rPr lang="en-US" b="1" i="1" dirty="0" smtClean="0"/>
              <a:t>Kafka -&gt; Database</a:t>
            </a:r>
            <a:r>
              <a:rPr lang="en-US" b="1" dirty="0" smtClean="0"/>
              <a:t>’ or ‘Kafka -&gt; </a:t>
            </a:r>
            <a:r>
              <a:rPr lang="en-US" b="1" i="1" dirty="0" smtClean="0"/>
              <a:t>Data science model</a:t>
            </a:r>
            <a:r>
              <a:rPr lang="en-US" b="1" dirty="0" smtClean="0"/>
              <a:t>’ type of context.</a:t>
            </a:r>
            <a:endParaRPr lang="en-US"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2308324"/>
          </a:xfrm>
          <a:prstGeom prst="rect">
            <a:avLst/>
          </a:prstGeom>
        </p:spPr>
        <p:txBody>
          <a:bodyPr wrap="square">
            <a:spAutoFit/>
          </a:bodyPr>
          <a:lstStyle/>
          <a:p>
            <a:r>
              <a:rPr lang="en-US" b="1" dirty="0" smtClean="0"/>
              <a:t>One of the biggest difference is Spark uses micro batching for streaming data. </a:t>
            </a:r>
            <a:r>
              <a:rPr lang="en-US" dirty="0" smtClean="0"/>
              <a:t>In easy terms if collects data for some time, build RDD and then process these micro batches. Think about RDD as the underlying concept for distributing data over a cluster of computer.</a:t>
            </a:r>
          </a:p>
          <a:p>
            <a:r>
              <a:rPr lang="en-US" dirty="0" smtClean="0"/>
              <a:t>Kafka on the other hand completely different purpose. Think about data piping that connect with different sources. So data is collected form different sources and feed into a processing engine like Spark. Kafka do this on scale and has a very high throughput if configured correctly.</a:t>
            </a:r>
          </a:p>
          <a:p>
            <a:r>
              <a:rPr lang="en-US" dirty="0" smtClean="0"/>
              <a:t>These 2 technologies when connected each other bring the complete data collection and processing capabilities.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14400"/>
            <a:ext cx="8382000" cy="1477328"/>
          </a:xfrm>
          <a:prstGeom prst="rect">
            <a:avLst/>
          </a:prstGeom>
        </p:spPr>
        <p:txBody>
          <a:bodyPr wrap="square">
            <a:spAutoFit/>
          </a:bodyPr>
          <a:lstStyle/>
          <a:p>
            <a:endParaRPr lang="en-US" dirty="0" smtClean="0"/>
          </a:p>
          <a:p>
            <a:r>
              <a:rPr lang="en-US" b="1" dirty="0" smtClean="0"/>
              <a:t>Submitting a spark job </a:t>
            </a:r>
          </a:p>
          <a:p>
            <a:r>
              <a:rPr lang="en-US" dirty="0" smtClean="0"/>
              <a:t>spark-submit --class </a:t>
            </a:r>
            <a:r>
              <a:rPr lang="en-US" dirty="0" err="1" smtClean="0"/>
              <a:t>sparkWordCount.WordCounter</a:t>
            </a:r>
            <a:r>
              <a:rPr lang="en-US" dirty="0" smtClean="0"/>
              <a:t> --master local /home/</a:t>
            </a:r>
            <a:r>
              <a:rPr lang="en-US" dirty="0" err="1" smtClean="0"/>
              <a:t>cloudera</a:t>
            </a:r>
            <a:r>
              <a:rPr lang="en-US" dirty="0" smtClean="0"/>
              <a:t>/Desktop/sparkWordCount.jar /user/spark/</a:t>
            </a:r>
            <a:r>
              <a:rPr lang="en-US" dirty="0" err="1" smtClean="0"/>
              <a:t>sparkWordcount</a:t>
            </a:r>
            <a:r>
              <a:rPr lang="en-US" dirty="0" smtClean="0"/>
              <a:t>/hello.txt /user/spark/</a:t>
            </a:r>
            <a:r>
              <a:rPr lang="en-US" dirty="0" err="1" smtClean="0"/>
              <a:t>sparkWordcount</a:t>
            </a:r>
            <a:r>
              <a:rPr lang="en-US" dirty="0" smtClean="0"/>
              <a:t>/</a:t>
            </a:r>
            <a:r>
              <a:rPr lang="en-US" dirty="0" err="1" smtClean="0"/>
              <a:t>sparkoutput</a:t>
            </a:r>
            <a:endParaRPr lang="en-US" dirty="0"/>
          </a:p>
        </p:txBody>
      </p:sp>
      <p:sp>
        <p:nvSpPr>
          <p:cNvPr id="3" name="Rectangle 2"/>
          <p:cNvSpPr/>
          <p:nvPr/>
        </p:nvSpPr>
        <p:spPr>
          <a:xfrm>
            <a:off x="457200" y="2895600"/>
            <a:ext cx="7772400" cy="2585323"/>
          </a:xfrm>
          <a:prstGeom prst="rect">
            <a:avLst/>
          </a:prstGeom>
        </p:spPr>
        <p:txBody>
          <a:bodyPr wrap="square">
            <a:spAutoFit/>
          </a:bodyPr>
          <a:lstStyle/>
          <a:p>
            <a:r>
              <a:rPr lang="en-US" b="1" dirty="0" smtClean="0"/>
              <a:t>public class </a:t>
            </a:r>
            <a:r>
              <a:rPr lang="en-US" b="1" dirty="0" err="1" smtClean="0"/>
              <a:t>WordCounter</a:t>
            </a:r>
            <a:r>
              <a:rPr lang="en-US" b="1" dirty="0" smtClean="0"/>
              <a:t> {</a:t>
            </a:r>
          </a:p>
          <a:p>
            <a:endParaRPr lang="en-US" dirty="0" smtClean="0"/>
          </a:p>
          <a:p>
            <a:r>
              <a:rPr lang="en-US" dirty="0" smtClean="0"/>
              <a:t>    </a:t>
            </a:r>
            <a:r>
              <a:rPr lang="en-US" b="1" dirty="0" smtClean="0"/>
              <a:t>private static void </a:t>
            </a:r>
            <a:r>
              <a:rPr lang="en-US" b="1" dirty="0" err="1" smtClean="0"/>
              <a:t>wordCount</a:t>
            </a:r>
            <a:r>
              <a:rPr lang="en-US" b="1" dirty="0" smtClean="0"/>
              <a:t>(String </a:t>
            </a:r>
            <a:r>
              <a:rPr lang="en-US" b="1" dirty="0" err="1" smtClean="0"/>
              <a:t>fileName</a:t>
            </a:r>
            <a:r>
              <a:rPr lang="en-US" b="1" dirty="0" smtClean="0"/>
              <a:t>) {</a:t>
            </a:r>
            <a:endParaRPr lang="en-US" dirty="0" smtClean="0"/>
          </a:p>
          <a:p>
            <a:r>
              <a:rPr lang="en-US" dirty="0" err="1" smtClean="0"/>
              <a:t>SparkConf</a:t>
            </a:r>
            <a:r>
              <a:rPr lang="en-US" dirty="0" smtClean="0"/>
              <a:t> </a:t>
            </a:r>
            <a:r>
              <a:rPr lang="en-US" dirty="0" err="1" smtClean="0"/>
              <a:t>sparkConf</a:t>
            </a:r>
            <a:r>
              <a:rPr lang="en-US" dirty="0" smtClean="0"/>
              <a:t> = </a:t>
            </a:r>
            <a:r>
              <a:rPr lang="en-US" b="1" dirty="0" smtClean="0"/>
              <a:t>new </a:t>
            </a:r>
            <a:r>
              <a:rPr lang="en-US" b="1" dirty="0" err="1" smtClean="0"/>
              <a:t>SparkConf</a:t>
            </a:r>
            <a:r>
              <a:rPr lang="en-US" b="1" dirty="0" smtClean="0"/>
              <a:t>().</a:t>
            </a:r>
            <a:r>
              <a:rPr lang="en-US" b="1" dirty="0" err="1" smtClean="0"/>
              <a:t>setMaster</a:t>
            </a:r>
            <a:r>
              <a:rPr lang="en-US" b="1" dirty="0" smtClean="0"/>
              <a:t>("local").</a:t>
            </a:r>
            <a:r>
              <a:rPr lang="en-US" b="1" dirty="0" err="1" smtClean="0"/>
              <a:t>setAppName</a:t>
            </a:r>
            <a:r>
              <a:rPr lang="en-US" b="1" dirty="0" smtClean="0"/>
              <a:t>("Spark code two");</a:t>
            </a:r>
          </a:p>
          <a:p>
            <a:endParaRPr lang="en-US" dirty="0" smtClean="0"/>
          </a:p>
          <a:p>
            <a:r>
              <a:rPr lang="en-US" dirty="0" smtClean="0"/>
              <a:t>        </a:t>
            </a:r>
            <a:r>
              <a:rPr lang="en-US" dirty="0" err="1" smtClean="0"/>
              <a:t>JavaSparkContext</a:t>
            </a:r>
            <a:r>
              <a:rPr lang="en-US" dirty="0" smtClean="0"/>
              <a:t> </a:t>
            </a:r>
            <a:r>
              <a:rPr lang="en-US" u="sng" dirty="0" err="1" smtClean="0"/>
              <a:t>sparkContext</a:t>
            </a:r>
            <a:r>
              <a:rPr lang="en-US" u="sng" dirty="0" smtClean="0"/>
              <a:t> = </a:t>
            </a:r>
            <a:r>
              <a:rPr lang="en-US" b="1" u="sng" dirty="0" smtClean="0"/>
              <a:t>new </a:t>
            </a:r>
            <a:r>
              <a:rPr lang="en-US" b="1" u="sng" dirty="0" err="1" smtClean="0"/>
              <a:t>JavaSparkContext</a:t>
            </a:r>
            <a:r>
              <a:rPr lang="en-US" b="1" u="sng" dirty="0" smtClean="0"/>
              <a:t>(</a:t>
            </a:r>
            <a:r>
              <a:rPr lang="en-US" b="1" u="sng" dirty="0" err="1" smtClean="0"/>
              <a:t>sparkConf</a:t>
            </a:r>
            <a:r>
              <a:rPr lang="en-US" b="1" u="sng" dirty="0" smtClean="0"/>
              <a:t>);</a:t>
            </a:r>
          </a:p>
          <a:p>
            <a:endParaRPr lang="en-US" dirty="0" smtClean="0"/>
          </a:p>
          <a:p>
            <a:r>
              <a:rPr lang="en-US" dirty="0" smtClean="0"/>
              <a:t>        </a:t>
            </a:r>
            <a:r>
              <a:rPr lang="en-US" dirty="0" err="1" smtClean="0"/>
              <a:t>JavaRDD</a:t>
            </a:r>
            <a:r>
              <a:rPr lang="en-US" dirty="0" smtClean="0"/>
              <a:t>&lt;String&gt; lines = </a:t>
            </a:r>
            <a:r>
              <a:rPr lang="en-US" dirty="0" err="1" smtClean="0"/>
              <a:t>sparkContext.textFile</a:t>
            </a:r>
            <a:r>
              <a:rPr lang="en-US" dirty="0" smtClean="0"/>
              <a:t>(</a:t>
            </a:r>
            <a:r>
              <a:rPr lang="en-US" dirty="0" err="1" smtClean="0"/>
              <a:t>fileName</a:t>
            </a:r>
            <a:r>
              <a:rPr lang="en-US" dirty="0" smtClean="0"/>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305800" cy="1969770"/>
          </a:xfrm>
          <a:prstGeom prst="rect">
            <a:avLst/>
          </a:prstGeom>
        </p:spPr>
        <p:txBody>
          <a:bodyPr wrap="square">
            <a:spAutoFit/>
          </a:bodyPr>
          <a:lstStyle/>
          <a:p>
            <a:r>
              <a:rPr lang="en-US" sz="3200" b="1" dirty="0" err="1" smtClean="0"/>
              <a:t>SparkContext</a:t>
            </a:r>
            <a:r>
              <a:rPr lang="en-US" sz="3200" dirty="0" smtClean="0"/>
              <a:t> is </a:t>
            </a:r>
            <a:r>
              <a:rPr lang="en-US" dirty="0" smtClean="0"/>
              <a:t>the entry gate of </a:t>
            </a:r>
            <a:r>
              <a:rPr lang="en-US" b="1" dirty="0" smtClean="0">
                <a:hlinkClick r:id="rId2"/>
              </a:rPr>
              <a:t>Apache Spark</a:t>
            </a:r>
            <a:r>
              <a:rPr lang="en-US" dirty="0" smtClean="0"/>
              <a:t> functionality. The most important step of any Spark driver application is to generate </a:t>
            </a:r>
            <a:r>
              <a:rPr lang="en-US" dirty="0" err="1" smtClean="0"/>
              <a:t>SparkContext</a:t>
            </a:r>
            <a:r>
              <a:rPr lang="en-US" dirty="0" smtClean="0"/>
              <a:t>. It allows your Spark Application to access Spark Cluster with the help of Resource Manager (</a:t>
            </a:r>
            <a:r>
              <a:rPr lang="en-US" b="1" dirty="0" smtClean="0"/>
              <a:t>YARN/</a:t>
            </a:r>
            <a:r>
              <a:rPr lang="en-US" b="1" dirty="0" err="1" smtClean="0"/>
              <a:t>Mesos</a:t>
            </a:r>
            <a:r>
              <a:rPr lang="en-US" dirty="0" smtClean="0"/>
              <a:t>). To create </a:t>
            </a:r>
            <a:r>
              <a:rPr lang="en-US" dirty="0" err="1" smtClean="0"/>
              <a:t>SparkContext</a:t>
            </a:r>
            <a:r>
              <a:rPr lang="en-US" dirty="0" smtClean="0"/>
              <a:t>, first </a:t>
            </a:r>
            <a:r>
              <a:rPr lang="en-US" b="1" dirty="0" err="1" smtClean="0"/>
              <a:t>SparkConf</a:t>
            </a:r>
            <a:r>
              <a:rPr lang="en-US" dirty="0" smtClean="0"/>
              <a:t> should be made. The </a:t>
            </a:r>
            <a:r>
              <a:rPr lang="en-US" dirty="0" err="1" smtClean="0"/>
              <a:t>SparkConf</a:t>
            </a:r>
            <a:r>
              <a:rPr lang="en-US" dirty="0" smtClean="0"/>
              <a:t> has a configuration parameter that our Spark driver application will pass to </a:t>
            </a:r>
            <a:r>
              <a:rPr lang="en-US" dirty="0" err="1" smtClean="0"/>
              <a:t>SparkContext</a:t>
            </a:r>
            <a:r>
              <a:rPr lang="en-US" dirty="0" smtClean="0"/>
              <a:t>.</a:t>
            </a:r>
            <a:endParaRPr lang="en-US" dirty="0"/>
          </a:p>
        </p:txBody>
      </p:sp>
      <p:pic>
        <p:nvPicPr>
          <p:cNvPr id="45058" name="Picture 2" descr="Learn SparkContext - Introduction and Functions"/>
          <p:cNvPicPr>
            <a:picLocks noChangeAspect="1" noChangeArrowheads="1"/>
          </p:cNvPicPr>
          <p:nvPr/>
        </p:nvPicPr>
        <p:blipFill>
          <a:blip r:embed="rId3"/>
          <a:srcRect/>
          <a:stretch>
            <a:fillRect/>
          </a:stretch>
        </p:blipFill>
        <p:spPr bwMode="auto">
          <a:xfrm>
            <a:off x="1905000" y="2057400"/>
            <a:ext cx="6261018" cy="3276600"/>
          </a:xfrm>
          <a:prstGeom prst="rect">
            <a:avLst/>
          </a:prstGeom>
          <a:noFill/>
        </p:spPr>
      </p:pic>
      <p:sp>
        <p:nvSpPr>
          <p:cNvPr id="4" name="Rectangle 3"/>
          <p:cNvSpPr/>
          <p:nvPr/>
        </p:nvSpPr>
        <p:spPr>
          <a:xfrm>
            <a:off x="228600" y="5715000"/>
            <a:ext cx="8763000" cy="923330"/>
          </a:xfrm>
          <a:prstGeom prst="rect">
            <a:avLst/>
          </a:prstGeom>
        </p:spPr>
        <p:txBody>
          <a:bodyPr wrap="square">
            <a:spAutoFit/>
          </a:bodyPr>
          <a:lstStyle/>
          <a:p>
            <a:r>
              <a:rPr lang="en-US" dirty="0" smtClean="0"/>
              <a:t> After the creation of a </a:t>
            </a:r>
            <a:r>
              <a:rPr lang="en-US" dirty="0" err="1" smtClean="0"/>
              <a:t>SparkContext</a:t>
            </a:r>
            <a:r>
              <a:rPr lang="en-US" dirty="0" smtClean="0"/>
              <a:t> object, we can invoke functions such as </a:t>
            </a:r>
            <a:r>
              <a:rPr lang="en-US" b="1" dirty="0" err="1" smtClean="0"/>
              <a:t>textFile</a:t>
            </a:r>
            <a:r>
              <a:rPr lang="en-US" b="1" dirty="0" smtClean="0"/>
              <a:t>, </a:t>
            </a:r>
            <a:r>
              <a:rPr lang="en-US" b="1" dirty="0" err="1" smtClean="0"/>
              <a:t>sequenceFile</a:t>
            </a:r>
            <a:r>
              <a:rPr lang="en-US" b="1" dirty="0" smtClean="0"/>
              <a:t>, parallelize</a:t>
            </a:r>
            <a:r>
              <a:rPr lang="en-US" dirty="0" smtClean="0"/>
              <a:t> etc. The </a:t>
            </a:r>
            <a:r>
              <a:rPr lang="en-US" b="1" dirty="0" smtClean="0"/>
              <a:t>different contexts in which it can run are local, yarn-client, </a:t>
            </a:r>
            <a:r>
              <a:rPr lang="en-US" b="1" dirty="0" err="1" smtClean="0"/>
              <a:t>Mesos</a:t>
            </a:r>
            <a:r>
              <a:rPr lang="en-US" b="1" dirty="0" smtClean="0"/>
              <a:t> URL and Spark URL.</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28600"/>
            <a:ext cx="8153400" cy="1754326"/>
          </a:xfrm>
          <a:prstGeom prst="rect">
            <a:avLst/>
          </a:prstGeom>
        </p:spPr>
        <p:txBody>
          <a:bodyPr wrap="square">
            <a:spAutoFit/>
          </a:bodyPr>
          <a:lstStyle/>
          <a:p>
            <a:pPr fontAlgn="base"/>
            <a:r>
              <a:rPr lang="en-US" b="1" dirty="0" smtClean="0"/>
              <a:t>4. Stopping </a:t>
            </a:r>
            <a:r>
              <a:rPr lang="en-US" b="1" dirty="0" err="1" smtClean="0"/>
              <a:t>SparkContext</a:t>
            </a:r>
            <a:endParaRPr lang="en-US" b="1" dirty="0" smtClean="0"/>
          </a:p>
          <a:p>
            <a:pPr fontAlgn="base"/>
            <a:r>
              <a:rPr lang="en-US" dirty="0" smtClean="0"/>
              <a:t>Only one </a:t>
            </a:r>
            <a:r>
              <a:rPr lang="en-US" dirty="0" err="1" smtClean="0"/>
              <a:t>SparkContext</a:t>
            </a:r>
            <a:r>
              <a:rPr lang="en-US" dirty="0" smtClean="0"/>
              <a:t> may be active per JVM. You must stop the active it before creating a new one as below:</a:t>
            </a:r>
            <a:br>
              <a:rPr lang="en-US" dirty="0" smtClean="0"/>
            </a:br>
            <a:r>
              <a:rPr lang="en-US" b="1" dirty="0" smtClean="0"/>
              <a:t>stop(): Unit</a:t>
            </a:r>
            <a:r>
              <a:rPr lang="en-US" dirty="0" smtClean="0"/>
              <a:t/>
            </a:r>
            <a:br>
              <a:rPr lang="en-US" dirty="0" smtClean="0"/>
            </a:br>
            <a:r>
              <a:rPr lang="en-US" dirty="0" smtClean="0"/>
              <a:t>It will display the following message:</a:t>
            </a:r>
            <a:br>
              <a:rPr lang="en-US" dirty="0" smtClean="0"/>
            </a:br>
            <a:r>
              <a:rPr lang="en-US" b="1" i="1" dirty="0" smtClean="0"/>
              <a:t>INFO </a:t>
            </a:r>
            <a:r>
              <a:rPr lang="en-US" b="1" i="1" dirty="0" err="1" smtClean="0"/>
              <a:t>SparkContext</a:t>
            </a:r>
            <a:r>
              <a:rPr lang="en-US" b="1" i="1" dirty="0" smtClean="0"/>
              <a:t>: Successfully stopped </a:t>
            </a:r>
            <a:r>
              <a:rPr lang="en-US" b="1" i="1" dirty="0" err="1" smtClean="0"/>
              <a:t>SparkContext</a:t>
            </a:r>
            <a:endParaRPr lang="en-US" dirty="0"/>
          </a:p>
        </p:txBody>
      </p:sp>
      <p:sp>
        <p:nvSpPr>
          <p:cNvPr id="3" name="Rectangle 2"/>
          <p:cNvSpPr/>
          <p:nvPr/>
        </p:nvSpPr>
        <p:spPr>
          <a:xfrm>
            <a:off x="457200" y="2514600"/>
            <a:ext cx="8686800" cy="584775"/>
          </a:xfrm>
          <a:prstGeom prst="rect">
            <a:avLst/>
          </a:prstGeom>
        </p:spPr>
        <p:txBody>
          <a:bodyPr wrap="square">
            <a:spAutoFit/>
          </a:bodyPr>
          <a:lstStyle/>
          <a:p>
            <a:pPr fontAlgn="base"/>
            <a:r>
              <a:rPr lang="en-US" sz="3200" b="1" dirty="0" smtClean="0"/>
              <a:t>Apache Spark Executor for Executing Spark Tasks</a:t>
            </a:r>
            <a:endParaRPr lang="en-US" sz="3200" b="1" dirty="0"/>
          </a:p>
        </p:txBody>
      </p:sp>
      <p:sp>
        <p:nvSpPr>
          <p:cNvPr id="4" name="Rectangle 3"/>
          <p:cNvSpPr/>
          <p:nvPr/>
        </p:nvSpPr>
        <p:spPr>
          <a:xfrm>
            <a:off x="609600" y="3200400"/>
            <a:ext cx="8077200" cy="646331"/>
          </a:xfrm>
          <a:prstGeom prst="rect">
            <a:avLst/>
          </a:prstGeom>
        </p:spPr>
        <p:txBody>
          <a:bodyPr wrap="square">
            <a:spAutoFit/>
          </a:bodyPr>
          <a:lstStyle/>
          <a:p>
            <a:r>
              <a:rPr lang="en-US" dirty="0" smtClean="0"/>
              <a:t>some distributed agent is responsible for executing tasks, this agent is what we call Spark Executor. </a:t>
            </a:r>
            <a:endParaRPr lang="en-US" dirty="0"/>
          </a:p>
        </p:txBody>
      </p:sp>
      <p:sp>
        <p:nvSpPr>
          <p:cNvPr id="6" name="Rectangle 5"/>
          <p:cNvSpPr/>
          <p:nvPr/>
        </p:nvSpPr>
        <p:spPr>
          <a:xfrm>
            <a:off x="457200" y="4038600"/>
            <a:ext cx="8153400" cy="646331"/>
          </a:xfrm>
          <a:prstGeom prst="rect">
            <a:avLst/>
          </a:prstGeom>
        </p:spPr>
        <p:txBody>
          <a:bodyPr wrap="square">
            <a:spAutoFit/>
          </a:bodyPr>
          <a:lstStyle/>
          <a:p>
            <a:r>
              <a:rPr lang="en-US" dirty="0" smtClean="0"/>
              <a:t> The major advantage  is, we can have as many executors we want. Therefore, Executors helps to enhance the </a:t>
            </a:r>
            <a:r>
              <a:rPr lang="en-US" dirty="0" smtClean="0">
                <a:hlinkClick r:id="rId2"/>
              </a:rPr>
              <a:t>Spark performance</a:t>
            </a:r>
            <a:r>
              <a:rPr lang="en-US" dirty="0" smtClean="0"/>
              <a:t> of the system.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27052</TotalTime>
  <Words>2716</Words>
  <Application>Microsoft Office PowerPoint</Application>
  <PresentationFormat>On-screen Show (4:3)</PresentationFormat>
  <Paragraphs>323</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Apache Spark</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dc:title>
  <dc:creator>Neha</dc:creator>
  <cp:lastModifiedBy>Neha</cp:lastModifiedBy>
  <cp:revision>155</cp:revision>
  <dcterms:created xsi:type="dcterms:W3CDTF">2006-08-16T00:00:00Z</dcterms:created>
  <dcterms:modified xsi:type="dcterms:W3CDTF">2019-11-05T09:56:42Z</dcterms:modified>
</cp:coreProperties>
</file>